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3"/>
  </p:notesMasterIdLst>
  <p:sldIdLst>
    <p:sldId id="256" r:id="rId2"/>
    <p:sldId id="257" r:id="rId3"/>
    <p:sldId id="295" r:id="rId4"/>
    <p:sldId id="296" r:id="rId5"/>
    <p:sldId id="297" r:id="rId6"/>
    <p:sldId id="259" r:id="rId7"/>
    <p:sldId id="285" r:id="rId8"/>
    <p:sldId id="264" r:id="rId9"/>
    <p:sldId id="267" r:id="rId10"/>
    <p:sldId id="261" r:id="rId11"/>
    <p:sldId id="268" r:id="rId12"/>
    <p:sldId id="298" r:id="rId13"/>
    <p:sldId id="306" r:id="rId14"/>
    <p:sldId id="307" r:id="rId15"/>
    <p:sldId id="265" r:id="rId16"/>
    <p:sldId id="299" r:id="rId17"/>
    <p:sldId id="308" r:id="rId18"/>
    <p:sldId id="309" r:id="rId19"/>
    <p:sldId id="310" r:id="rId20"/>
    <p:sldId id="301" r:id="rId21"/>
    <p:sldId id="311" r:id="rId22"/>
    <p:sldId id="312" r:id="rId23"/>
    <p:sldId id="314" r:id="rId24"/>
    <p:sldId id="316" r:id="rId25"/>
    <p:sldId id="317" r:id="rId26"/>
    <p:sldId id="304" r:id="rId27"/>
    <p:sldId id="318" r:id="rId28"/>
    <p:sldId id="319" r:id="rId29"/>
    <p:sldId id="320" r:id="rId30"/>
    <p:sldId id="321" r:id="rId31"/>
    <p:sldId id="326" r:id="rId32"/>
    <p:sldId id="324" r:id="rId33"/>
    <p:sldId id="322" r:id="rId34"/>
    <p:sldId id="325" r:id="rId35"/>
    <p:sldId id="279" r:id="rId36"/>
    <p:sldId id="327" r:id="rId37"/>
    <p:sldId id="302" r:id="rId38"/>
    <p:sldId id="263" r:id="rId39"/>
    <p:sldId id="284" r:id="rId40"/>
    <p:sldId id="275" r:id="rId41"/>
    <p:sldId id="258" r:id="rId42"/>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759698-C747-70BC-DBE1-004751FC7229}" v="6" dt="2026-01-08T21:29:02.3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3" autoAdjust="0"/>
    <p:restoredTop sz="94248" autoAdjust="0"/>
  </p:normalViewPr>
  <p:slideViewPr>
    <p:cSldViewPr snapToGrid="0">
      <p:cViewPr varScale="1">
        <p:scale>
          <a:sx n="126" d="100"/>
          <a:sy n="126" d="100"/>
        </p:scale>
        <p:origin x="87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 Ruyi" userId="S::ruyi.lian@sdstate.edu::7ed14319-6b63-4341-b36f-bbdfe16c838c" providerId="AD" clId="Web-{60759698-C747-70BC-DBE1-004751FC7229}"/>
    <pc:docChg chg="mod modSld modMainMaster">
      <pc:chgData name="Lian, Ruyi" userId="S::ruyi.lian@sdstate.edu::7ed14319-6b63-4341-b36f-bbdfe16c838c" providerId="AD" clId="Web-{60759698-C747-70BC-DBE1-004751FC7229}" dt="2026-01-08T21:29:02.344" v="5"/>
      <pc:docMkLst>
        <pc:docMk/>
      </pc:docMkLst>
      <pc:sldChg chg="modTransition">
        <pc:chgData name="Lian, Ruyi" userId="S::ruyi.lian@sdstate.edu::7ed14319-6b63-4341-b36f-bbdfe16c838c" providerId="AD" clId="Web-{60759698-C747-70BC-DBE1-004751FC7229}" dt="2026-01-08T21:29:02.344" v="5"/>
        <pc:sldMkLst>
          <pc:docMk/>
          <pc:sldMk cId="2824580153" sldId="293"/>
        </pc:sldMkLst>
      </pc:sldChg>
      <pc:sldMasterChg chg="mod modSldLayout">
        <pc:chgData name="Lian, Ruyi" userId="S::ruyi.lian@sdstate.edu::7ed14319-6b63-4341-b36f-bbdfe16c838c" providerId="AD" clId="Web-{60759698-C747-70BC-DBE1-004751FC7229}" dt="2026-01-08T21:28:46.296" v="4"/>
        <pc:sldMasterMkLst>
          <pc:docMk/>
          <pc:sldMasterMk cId="2492979393" sldId="2147483660"/>
        </pc:sldMasterMkLst>
        <pc:sldLayoutChg chg="mod">
          <pc:chgData name="Lian, Ruyi" userId="S::ruyi.lian@sdstate.edu::7ed14319-6b63-4341-b36f-bbdfe16c838c" providerId="AD" clId="Web-{60759698-C747-70BC-DBE1-004751FC7229}" dt="2026-01-08T21:28:46.296" v="4"/>
          <pc:sldLayoutMkLst>
            <pc:docMk/>
            <pc:sldMasterMk cId="2492979393" sldId="2147483660"/>
            <pc:sldLayoutMk cId="498773622" sldId="2147483661"/>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2676663981" sldId="2147483662"/>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4083203961" sldId="2147483663"/>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323066958" sldId="2147483664"/>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542688126" sldId="2147483665"/>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526800845" sldId="2147483666"/>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990313298" sldId="2147483667"/>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605825641" sldId="2147483669"/>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2460707946" sldId="2147483670"/>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677080561" sldId="2147483671"/>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4216803599" sldId="2147483672"/>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4035817777" sldId="2147483673"/>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097361353" sldId="2147483674"/>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352278796" sldId="2147483675"/>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27072574" sldId="2147483676"/>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719233647" sldId="2147483677"/>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585010564" sldId="2147483678"/>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470247521" sldId="2147483679"/>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3797834237" sldId="2147483680"/>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1093828790" sldId="2147483681"/>
          </pc:sldLayoutMkLst>
        </pc:sldLayoutChg>
        <pc:sldLayoutChg chg="mod">
          <pc:chgData name="Lian, Ruyi" userId="S::ruyi.lian@sdstate.edu::7ed14319-6b63-4341-b36f-bbdfe16c838c" providerId="AD" clId="Web-{60759698-C747-70BC-DBE1-004751FC7229}" dt="2026-01-08T21:28:46.296" v="4"/>
          <pc:sldLayoutMkLst>
            <pc:docMk/>
            <pc:sldMasterMk cId="2492979393" sldId="2147483660"/>
            <pc:sldLayoutMk cId="3288532507"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F26E9750-DF92-47F3-A0B3-FB8AFBFB7567}" type="datetimeFigureOut">
              <a:rPr lang="en-US" smtClean="0"/>
              <a:t>1/15/26</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F74C28D3-CD96-4E45-B07C-A8446D1DA091}" type="slidenum">
              <a:rPr lang="en-US" smtClean="0"/>
              <a:t>‹#›</a:t>
            </a:fld>
            <a:endParaRPr lang="en-US"/>
          </a:p>
        </p:txBody>
      </p:sp>
    </p:spTree>
    <p:extLst>
      <p:ext uri="{BB962C8B-B14F-4D97-AF65-F5344CB8AC3E}">
        <p14:creationId xmlns:p14="http://schemas.microsoft.com/office/powerpoint/2010/main" val="183668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C28D3-CD96-4E45-B07C-A8446D1DA091}" type="slidenum">
              <a:rPr lang="en-US" smtClean="0"/>
              <a:t>1</a:t>
            </a:fld>
            <a:endParaRPr lang="en-US"/>
          </a:p>
        </p:txBody>
      </p:sp>
    </p:spTree>
    <p:extLst>
      <p:ext uri="{BB962C8B-B14F-4D97-AF65-F5344CB8AC3E}">
        <p14:creationId xmlns:p14="http://schemas.microsoft.com/office/powerpoint/2010/main" val="2587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C28D3-CD96-4E45-B07C-A8446D1DA091}" type="slidenum">
              <a:rPr lang="en-US" smtClean="0"/>
              <a:t>34</a:t>
            </a:fld>
            <a:endParaRPr lang="en-US"/>
          </a:p>
        </p:txBody>
      </p:sp>
    </p:spTree>
    <p:extLst>
      <p:ext uri="{BB962C8B-B14F-4D97-AF65-F5344CB8AC3E}">
        <p14:creationId xmlns:p14="http://schemas.microsoft.com/office/powerpoint/2010/main" val="5637289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pic>
        <p:nvPicPr>
          <p:cNvPr id="4" name="Picture 3" descr="A flag pole in a park&#10;&#10;AI-generated content may be incorrect.">
            <a:extLst>
              <a:ext uri="{FF2B5EF4-FFF2-40B4-BE49-F238E27FC236}">
                <a16:creationId xmlns:a16="http://schemas.microsoft.com/office/drawing/2014/main" id="{B81C7E70-4C3E-09F3-C05E-EF620CC0A2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F810C3F5-8EA8-D650-F3BF-A725E4543628}"/>
              </a:ext>
            </a:extLst>
          </p:cNvPr>
          <p:cNvSpPr>
            <a:spLocks noGrp="1"/>
          </p:cNvSpPr>
          <p:nvPr>
            <p:ph type="title" hasCustomPrompt="1"/>
          </p:nvPr>
        </p:nvSpPr>
        <p:spPr>
          <a:xfrm>
            <a:off x="7213801" y="5526741"/>
            <a:ext cx="4529963" cy="896834"/>
          </a:xfrm>
        </p:spPr>
        <p:txBody>
          <a:bodyPr anchor="b">
            <a:normAutofit/>
          </a:bodyPr>
          <a:lstStyle>
            <a:lvl1pPr algn="ctr">
              <a:defRPr sz="4400" cap="none" spc="-50" baseline="0">
                <a:solidFill>
                  <a:schemeClr val="accent2"/>
                </a:solidFill>
                <a:effectLst/>
              </a:defRPr>
            </a:lvl1pPr>
          </a:lstStyle>
          <a:p>
            <a:r>
              <a:rPr lang="en-US" dirty="0"/>
              <a:t>Title here</a:t>
            </a:r>
          </a:p>
        </p:txBody>
      </p:sp>
    </p:spTree>
    <p:extLst>
      <p:ext uri="{BB962C8B-B14F-4D97-AF65-F5344CB8AC3E}">
        <p14:creationId xmlns:p14="http://schemas.microsoft.com/office/powerpoint/2010/main" val="109736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864704"/>
          </a:xfrm>
        </p:spPr>
        <p:txBody>
          <a:bodyPr/>
          <a:lstStyle>
            <a:lvl1pPr>
              <a:defRPr>
                <a:latin typeface="+mj-lt"/>
              </a:defRPr>
            </a:lvl1pPr>
          </a:lstStyle>
          <a:p>
            <a:r>
              <a:rPr lang="en-US" dirty="0"/>
              <a:t>Click to edit Master title style</a:t>
            </a:r>
          </a:p>
        </p:txBody>
      </p:sp>
      <p:sp>
        <p:nvSpPr>
          <p:cNvPr id="3" name="Content Placeholder 2"/>
          <p:cNvSpPr>
            <a:spLocks noGrp="1"/>
          </p:cNvSpPr>
          <p:nvPr>
            <p:ph idx="1" hasCustomPrompt="1"/>
          </p:nvPr>
        </p:nvSpPr>
        <p:spPr>
          <a:xfrm>
            <a:off x="1523999" y="1714500"/>
            <a:ext cx="9143999" cy="3821596"/>
          </a:xfrm>
        </p:spPr>
        <p:txBody>
          <a:bodyPr/>
          <a:lstStyle>
            <a:lvl1pPr marL="274320" indent="-228600">
              <a:buFont typeface="Arial" panose="020B0604020202020204" pitchFamily="34" charset="0"/>
              <a:buChar char="•"/>
              <a:defRPr>
                <a:latin typeface="Helvetica" pitchFamily="2" charset="0"/>
              </a:defRPr>
            </a:lvl1pPr>
            <a:lvl2pPr marL="594360" indent="-228600">
              <a:buFont typeface="Arial" panose="020B0604020202020204" pitchFamily="34" charset="0"/>
              <a:buChar char="•"/>
              <a:defRPr>
                <a:latin typeface="+mj-lt"/>
              </a:defRPr>
            </a:lvl2pPr>
            <a:lvl3pPr marL="914400" indent="-228600">
              <a:buFont typeface="Arial" panose="020B0604020202020204" pitchFamily="34" charset="0"/>
              <a:buChar char="•"/>
              <a:defRPr>
                <a:latin typeface="Helvetica" pitchFamily="2" charset="0"/>
              </a:defRPr>
            </a:lvl3pPr>
            <a:lvl4pPr marL="1188720" indent="-182880">
              <a:buFont typeface="Arial" panose="020B0604020202020204" pitchFamily="34" charset="0"/>
              <a:buChar char="•"/>
              <a:defRPr>
                <a:latin typeface="+mj-lt"/>
              </a:defRPr>
            </a:lvl4pPr>
            <a:lvl5pPr marL="1463040" indent="-182880">
              <a:buFont typeface="Arial" panose="020B0604020202020204" pitchFamily="34" charset="0"/>
              <a:buChar char="•"/>
              <a:defRPr>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20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8382" y="337930"/>
            <a:ext cx="5373757" cy="1143000"/>
          </a:xfrm>
        </p:spPr>
        <p:txBody>
          <a:bodyPr/>
          <a:lstStyle>
            <a:lvl1pPr>
              <a:defRPr>
                <a:latin typeface="+mj-lt"/>
              </a:defRPr>
            </a:lvl1pPr>
          </a:lstStyle>
          <a:p>
            <a:r>
              <a:rPr lang="en-US" dirty="0"/>
              <a:t>Click to edit Master title style</a:t>
            </a:r>
          </a:p>
        </p:txBody>
      </p:sp>
      <p:sp>
        <p:nvSpPr>
          <p:cNvPr id="3" name="Content Placeholder 2"/>
          <p:cNvSpPr>
            <a:spLocks noGrp="1"/>
          </p:cNvSpPr>
          <p:nvPr>
            <p:ph idx="1" hasCustomPrompt="1"/>
          </p:nvPr>
        </p:nvSpPr>
        <p:spPr>
          <a:xfrm>
            <a:off x="808382" y="1595230"/>
            <a:ext cx="5373757" cy="3821596"/>
          </a:xfrm>
        </p:spPr>
        <p:txBody>
          <a:bodyPr/>
          <a:lstStyle>
            <a:lvl1pPr marL="274320" indent="-228600">
              <a:buFont typeface="Arial" panose="020B0604020202020204" pitchFamily="34" charset="0"/>
              <a:buChar char="•"/>
              <a:defRPr>
                <a:latin typeface=""/>
              </a:defRPr>
            </a:lvl1pPr>
            <a:lvl2pPr marL="594360" indent="-228600">
              <a:buFont typeface="Arial" panose="020B0604020202020204" pitchFamily="34" charset="0"/>
              <a:buChar char="•"/>
              <a:defRPr/>
            </a:lvl2pPr>
            <a:lvl3pPr marL="914400" indent="-228600">
              <a:buFont typeface="Arial" panose="020B0604020202020204" pitchFamily="34" charset="0"/>
              <a:buChar char="•"/>
              <a:defRPr/>
            </a:lvl3pPr>
            <a:lvl4pPr marL="1188720" indent="-182880">
              <a:buFont typeface="Arial" panose="020B0604020202020204" pitchFamily="34" charset="0"/>
              <a:buChar char="•"/>
              <a:defRPr/>
            </a:lvl4pPr>
            <a:lvl5pPr marL="1463040" indent="-18288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2" descr="An empty placeholder to add an image. Click on the placeholder and select the image that you wish to add">
            <a:extLst>
              <a:ext uri="{FF2B5EF4-FFF2-40B4-BE49-F238E27FC236}">
                <a16:creationId xmlns:a16="http://schemas.microsoft.com/office/drawing/2014/main" id="{74C47FAC-65C7-246F-0FFA-CEDFD548152A}"/>
              </a:ext>
            </a:extLst>
          </p:cNvPr>
          <p:cNvSpPr>
            <a:spLocks noGrp="1"/>
          </p:cNvSpPr>
          <p:nvPr>
            <p:ph type="pic" idx="10" hasCustomPrompt="1"/>
          </p:nvPr>
        </p:nvSpPr>
        <p:spPr>
          <a:xfrm>
            <a:off x="6407427" y="337930"/>
            <a:ext cx="4989443" cy="507889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ck </a:t>
            </a:r>
            <a:r>
              <a:rPr lang="en-US" dirty="0" err="1"/>
              <a:t>ico</a:t>
            </a:r>
            <a:r>
              <a:rPr lang="en-US" dirty="0"/>
              <a:t> to add picture</a:t>
            </a:r>
          </a:p>
        </p:txBody>
      </p:sp>
    </p:spTree>
    <p:extLst>
      <p:ext uri="{BB962C8B-B14F-4D97-AF65-F5344CB8AC3E}">
        <p14:creationId xmlns:p14="http://schemas.microsoft.com/office/powerpoint/2010/main" val="158501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5AFACE7-C997-5998-403A-269BB20D23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80237" y="385262"/>
            <a:ext cx="5331720" cy="2743200"/>
          </a:xfrm>
        </p:spPr>
        <p:txBody>
          <a:bodyPr anchor="b">
            <a:normAutofit/>
          </a:bodyPr>
          <a:lstStyle>
            <a:lvl1pPr algn="ctr">
              <a:defRPr sz="4400" spc="-50" baseline="0">
                <a:solidFill>
                  <a:schemeClr val="bg1"/>
                </a:solidFill>
                <a:effectLst/>
              </a:defRPr>
            </a:lvl1pPr>
          </a:lstStyle>
          <a:p>
            <a:r>
              <a:rPr lang="en-US" dirty="0"/>
              <a:t>Click to edit Master title style</a:t>
            </a:r>
          </a:p>
        </p:txBody>
      </p:sp>
      <p:sp>
        <p:nvSpPr>
          <p:cNvPr id="5" name="Text Placeholder 4"/>
          <p:cNvSpPr>
            <a:spLocks noGrp="1"/>
          </p:cNvSpPr>
          <p:nvPr>
            <p:ph type="body" sz="quarter" idx="10"/>
          </p:nvPr>
        </p:nvSpPr>
        <p:spPr>
          <a:xfrm>
            <a:off x="838200" y="3330711"/>
            <a:ext cx="5373757" cy="914400"/>
          </a:xfrm>
        </p:spPr>
        <p:txBody>
          <a:bodyPr>
            <a:normAutofit/>
          </a:bodyPr>
          <a:lstStyle>
            <a:lvl1pPr marL="0" indent="0" algn="ctr">
              <a:spcBef>
                <a:spcPts val="0"/>
              </a:spcBef>
              <a:buFontTx/>
              <a:buNone/>
              <a:defRPr sz="2400" b="1" strike="noStrike" cap="none" spc="50" baseline="0">
                <a:solidFill>
                  <a:schemeClr val="bg1"/>
                </a:solidFill>
                <a:effectLst/>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5538463"/>
            <a:ext cx="2935170" cy="914399"/>
          </a:xfrm>
          <a:prstGeom prst="rect">
            <a:avLst/>
          </a:prstGeom>
        </p:spPr>
      </p:pic>
      <p:sp>
        <p:nvSpPr>
          <p:cNvPr id="3" name="Picture Placeholder 2" descr="An empty placeholder to add an image. Click on the placeholder and select the image that you wish to add">
            <a:extLst>
              <a:ext uri="{FF2B5EF4-FFF2-40B4-BE49-F238E27FC236}">
                <a16:creationId xmlns:a16="http://schemas.microsoft.com/office/drawing/2014/main" id="{C10ABBB4-71F4-9BA3-3103-91FDA83818E8}"/>
              </a:ext>
            </a:extLst>
          </p:cNvPr>
          <p:cNvSpPr>
            <a:spLocks noGrp="1"/>
          </p:cNvSpPr>
          <p:nvPr>
            <p:ph type="pic" idx="1"/>
          </p:nvPr>
        </p:nvSpPr>
        <p:spPr>
          <a:xfrm>
            <a:off x="6554857" y="385262"/>
            <a:ext cx="4989443" cy="6067600"/>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32306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4BFAF-4FD1-F5B8-6832-1DD89DFC12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5071602"/>
          </a:xfrm>
          <a:prstGeom prst="rect">
            <a:avLst/>
          </a:prstGeom>
        </p:spPr>
      </p:pic>
      <p:sp>
        <p:nvSpPr>
          <p:cNvPr id="4" name="Title 1">
            <a:extLst>
              <a:ext uri="{FF2B5EF4-FFF2-40B4-BE49-F238E27FC236}">
                <a16:creationId xmlns:a16="http://schemas.microsoft.com/office/drawing/2014/main" id="{D723A66D-3896-8048-58C9-B775093F8268}"/>
              </a:ext>
            </a:extLst>
          </p:cNvPr>
          <p:cNvSpPr>
            <a:spLocks noGrp="1"/>
          </p:cNvSpPr>
          <p:nvPr>
            <p:ph type="title"/>
          </p:nvPr>
        </p:nvSpPr>
        <p:spPr>
          <a:xfrm>
            <a:off x="838200" y="5526740"/>
            <a:ext cx="10515600" cy="937176"/>
          </a:xfrm>
        </p:spPr>
        <p:txBody>
          <a:bodyPr anchor="b">
            <a:normAutofit/>
          </a:bodyPr>
          <a:lstStyle>
            <a:lvl1pPr algn="ctr">
              <a:defRPr sz="4400" spc="-50" baseline="0">
                <a:solidFill>
                  <a:schemeClr val="tx2"/>
                </a:solidFill>
                <a:effectLst/>
              </a:defRPr>
            </a:lvl1pPr>
          </a:lstStyle>
          <a:p>
            <a:r>
              <a:rPr lang="en-US" dirty="0"/>
              <a:t>Click to edit Master title style</a:t>
            </a:r>
          </a:p>
        </p:txBody>
      </p:sp>
      <p:pic>
        <p:nvPicPr>
          <p:cNvPr id="5" name="Picture 4">
            <a:extLst>
              <a:ext uri="{FF2B5EF4-FFF2-40B4-BE49-F238E27FC236}">
                <a16:creationId xmlns:a16="http://schemas.microsoft.com/office/drawing/2014/main" id="{354DD2F8-60D8-D5FA-3A10-D679EF02A1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42551" y="3848752"/>
            <a:ext cx="3306898" cy="1030204"/>
          </a:xfrm>
          <a:prstGeom prst="rect">
            <a:avLst/>
          </a:prstGeom>
        </p:spPr>
      </p:pic>
      <p:sp>
        <p:nvSpPr>
          <p:cNvPr id="6" name="Picture Placeholder 2" descr="An empty placeholder to add an image. Click on the placeholder and select the image that you wish to add">
            <a:extLst>
              <a:ext uri="{FF2B5EF4-FFF2-40B4-BE49-F238E27FC236}">
                <a16:creationId xmlns:a16="http://schemas.microsoft.com/office/drawing/2014/main" id="{C7EA87F8-3F37-2165-A220-9BC8B6B95E2B}"/>
              </a:ext>
            </a:extLst>
          </p:cNvPr>
          <p:cNvSpPr>
            <a:spLocks noGrp="1"/>
          </p:cNvSpPr>
          <p:nvPr>
            <p:ph type="pic" idx="10"/>
          </p:nvPr>
        </p:nvSpPr>
        <p:spPr>
          <a:xfrm>
            <a:off x="6211956" y="0"/>
            <a:ext cx="5403573" cy="365610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7" name="Picture Placeholder 2" descr="An empty placeholder to add an image. Click on the placeholder and select the image that you wish to add">
            <a:extLst>
              <a:ext uri="{FF2B5EF4-FFF2-40B4-BE49-F238E27FC236}">
                <a16:creationId xmlns:a16="http://schemas.microsoft.com/office/drawing/2014/main" id="{EA067499-ABDE-4014-A4EF-9D1A0339AE8C}"/>
              </a:ext>
            </a:extLst>
          </p:cNvPr>
          <p:cNvSpPr>
            <a:spLocks noGrp="1"/>
          </p:cNvSpPr>
          <p:nvPr>
            <p:ph type="pic" idx="11"/>
          </p:nvPr>
        </p:nvSpPr>
        <p:spPr>
          <a:xfrm>
            <a:off x="493644" y="0"/>
            <a:ext cx="5403573" cy="365610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403581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24000" y="1714500"/>
            <a:ext cx="4495800" cy="3543300"/>
          </a:xfrm>
        </p:spPr>
        <p:txBody>
          <a:bodyPr>
            <a:normAutofit/>
          </a:bodyPr>
          <a:lstStyle>
            <a:lvl1pPr>
              <a:defRPr sz="2800"/>
            </a:lvl1pPr>
            <a:lvl2pPr>
              <a:defRPr sz="2400"/>
            </a:lvl2pPr>
            <a:lvl3pPr>
              <a:defRPr sz="2000"/>
            </a:lvl3pPr>
            <a:lvl4pPr>
              <a:defRPr sz="18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714500"/>
            <a:ext cx="4495800" cy="3543300"/>
          </a:xfrm>
        </p:spPr>
        <p:txBody>
          <a:bodyPr>
            <a:normAutofit/>
          </a:bodyPr>
          <a:lstStyle>
            <a:lvl1pPr>
              <a:defRPr sz="2800"/>
            </a:lvl1pPr>
            <a:lvl2pPr>
              <a:defRPr sz="2400"/>
            </a:lvl2pPr>
            <a:lvl3pPr>
              <a:defRPr sz="2000"/>
            </a:lvl3pPr>
            <a:lvl4pPr>
              <a:defRPr sz="18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268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27048" y="1733162"/>
            <a:ext cx="4498848" cy="685800"/>
          </a:xfrm>
        </p:spPr>
        <p:txBody>
          <a:bodyPr anchor="b">
            <a:noAutofit/>
          </a:bodyPr>
          <a:lstStyle>
            <a:lvl1pPr marL="0" indent="0">
              <a:spcBef>
                <a:spcPts val="0"/>
              </a:spcBef>
              <a:buNone/>
              <a:defRPr sz="2400" b="1"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527048" y="2481943"/>
            <a:ext cx="4498848" cy="2576945"/>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733162"/>
            <a:ext cx="4498848" cy="685800"/>
          </a:xfrm>
        </p:spPr>
        <p:txBody>
          <a:bodyPr anchor="b">
            <a:noAutofit/>
          </a:bodyPr>
          <a:lstStyle>
            <a:lvl1pPr marL="0" indent="0">
              <a:spcBef>
                <a:spcPts val="0"/>
              </a:spcBef>
              <a:buNone/>
              <a:defRPr sz="2400" b="1" cap="none"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481943"/>
            <a:ext cx="4498848" cy="2576945"/>
          </a:xfrm>
        </p:spPr>
        <p:txBody>
          <a:bodyPr>
            <a:normAutofit/>
          </a:bodyPr>
          <a:lstStyle>
            <a:lvl1pPr>
              <a:defRPr sz="2800"/>
            </a:lvl1pPr>
            <a:lvl2pPr>
              <a:defRPr sz="2400"/>
            </a:lvl2pPr>
            <a:lvl3pPr>
              <a:defRPr sz="2000"/>
            </a:lvl3pPr>
            <a:lvl4pPr>
              <a:defRPr sz="1800"/>
            </a:lvl4pPr>
            <a:lvl5pPr>
              <a:defRPr sz="18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68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Picture Placeholder 2" descr="An empty placeholder to add an image. Click on the placeholder and select the image that you wish to add">
            <a:extLst>
              <a:ext uri="{FF2B5EF4-FFF2-40B4-BE49-F238E27FC236}">
                <a16:creationId xmlns:a16="http://schemas.microsoft.com/office/drawing/2014/main" id="{AC3969FB-AF7C-4147-C3DB-FDD962127C76}"/>
              </a:ext>
            </a:extLst>
          </p:cNvPr>
          <p:cNvSpPr>
            <a:spLocks noGrp="1"/>
          </p:cNvSpPr>
          <p:nvPr>
            <p:ph type="pic" idx="1"/>
          </p:nvPr>
        </p:nvSpPr>
        <p:spPr>
          <a:xfrm>
            <a:off x="1524000" y="1776740"/>
            <a:ext cx="9144000" cy="3719599"/>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99031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5700" y="2022318"/>
            <a:ext cx="3506788" cy="1406682"/>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530352" y="457200"/>
            <a:ext cx="7242111" cy="4760259"/>
          </a:xfrm>
        </p:spPr>
        <p:txBody>
          <a:bodyPr>
            <a:normAutofit/>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51812" y="3635547"/>
            <a:ext cx="3514564" cy="1581912"/>
          </a:xfrm>
        </p:spPr>
        <p:txBody>
          <a:bodyPr>
            <a:normAutofit/>
          </a:bodyPr>
          <a:lstStyle>
            <a:lvl1pPr marL="0" indent="0">
              <a:spcBef>
                <a:spcPts val="800"/>
              </a:spcBef>
              <a:buNone/>
              <a:defRPr sz="24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60582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Picture with Caption">
    <p:spTree>
      <p:nvGrpSpPr>
        <p:cNvPr id="1" name=""/>
        <p:cNvGrpSpPr/>
        <p:nvPr/>
      </p:nvGrpSpPr>
      <p:grpSpPr>
        <a:xfrm>
          <a:off x="0" y="0"/>
          <a:ext cx="0" cy="0"/>
          <a:chOff x="0" y="0"/>
          <a:chExt cx="0" cy="0"/>
        </a:xfrm>
      </p:grpSpPr>
      <p:sp>
        <p:nvSpPr>
          <p:cNvPr id="8" name="Rectangle 7"/>
          <p:cNvSpPr/>
          <p:nvPr/>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background with many triangles&#10;&#10;AI-generated content may be incorrect.">
            <a:extLst>
              <a:ext uri="{FF2B5EF4-FFF2-40B4-BE49-F238E27FC236}">
                <a16:creationId xmlns:a16="http://schemas.microsoft.com/office/drawing/2014/main" id="{B976AC2E-215D-6864-597A-CF135F73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3400" y="0"/>
            <a:ext cx="4038600" cy="6857998"/>
          </a:xfrm>
          <a:prstGeom prst="rect">
            <a:avLst/>
          </a:prstGeom>
        </p:spPr>
      </p:pic>
      <p:sp>
        <p:nvSpPr>
          <p:cNvPr id="2" name="Title 1"/>
          <p:cNvSpPr>
            <a:spLocks noGrp="1"/>
          </p:cNvSpPr>
          <p:nvPr>
            <p:ph type="title"/>
          </p:nvPr>
        </p:nvSpPr>
        <p:spPr>
          <a:xfrm>
            <a:off x="8609805" y="824503"/>
            <a:ext cx="3125787" cy="1580441"/>
          </a:xfrm>
        </p:spPr>
        <p:txBody>
          <a:bodyPr anchor="b">
            <a:normAutofit/>
          </a:bodyPr>
          <a:lstStyle>
            <a:lvl1pPr>
              <a:defRPr sz="3000">
                <a:solidFill>
                  <a:schemeClr val="bg1"/>
                </a:solidFill>
                <a:effectLst/>
              </a:defRPr>
            </a:lvl1pPr>
          </a:lstStyle>
          <a:p>
            <a:r>
              <a:rPr lang="en-US" dirty="0"/>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09805" y="2534106"/>
            <a:ext cx="3125787" cy="2097366"/>
          </a:xfrm>
        </p:spPr>
        <p:txBody>
          <a:bodyPr>
            <a:normAutofit/>
          </a:bodyPr>
          <a:lstStyle>
            <a:lvl1pPr marL="0" indent="0">
              <a:spcBef>
                <a:spcPts val="800"/>
              </a:spcBef>
              <a:buNone/>
              <a:defRPr sz="2400" b="1">
                <a:solidFill>
                  <a:schemeClr val="bg1"/>
                </a:solidFill>
                <a:effectLst/>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05260" y="5893904"/>
            <a:ext cx="2373247" cy="739342"/>
          </a:xfrm>
          <a:prstGeom prst="rect">
            <a:avLst/>
          </a:prstGeom>
        </p:spPr>
      </p:pic>
    </p:spTree>
    <p:extLst>
      <p:ext uri="{BB962C8B-B14F-4D97-AF65-F5344CB8AC3E}">
        <p14:creationId xmlns:p14="http://schemas.microsoft.com/office/powerpoint/2010/main" val="246070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Picture with Caption">
    <p:spTree>
      <p:nvGrpSpPr>
        <p:cNvPr id="1" name=""/>
        <p:cNvGrpSpPr/>
        <p:nvPr/>
      </p:nvGrpSpPr>
      <p:grpSpPr>
        <a:xfrm>
          <a:off x="0" y="0"/>
          <a:ext cx="0" cy="0"/>
          <a:chOff x="0" y="0"/>
          <a:chExt cx="0" cy="0"/>
        </a:xfrm>
      </p:grpSpPr>
      <p:pic>
        <p:nvPicPr>
          <p:cNvPr id="7" name="Picture 6" descr="A blue background with many triangles&#10;&#10;AI-generated content may be incorrect.">
            <a:extLst>
              <a:ext uri="{FF2B5EF4-FFF2-40B4-BE49-F238E27FC236}">
                <a16:creationId xmlns:a16="http://schemas.microsoft.com/office/drawing/2014/main" id="{B976AC2E-215D-6864-597A-CF135F73D0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4080477" cy="6858000"/>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1860" y="5865596"/>
            <a:ext cx="2373247" cy="739342"/>
          </a:xfrm>
          <a:prstGeom prst="rect">
            <a:avLst/>
          </a:prstGeom>
        </p:spPr>
      </p:pic>
      <p:sp>
        <p:nvSpPr>
          <p:cNvPr id="3" name="Picture Placeholder 2" descr="An empty placeholder to add an image. Click on the placeholder and select the image that you wish to add">
            <a:extLst>
              <a:ext uri="{FF2B5EF4-FFF2-40B4-BE49-F238E27FC236}">
                <a16:creationId xmlns:a16="http://schemas.microsoft.com/office/drawing/2014/main" id="{A16C835B-E788-E45D-F75A-18F586E69610}"/>
              </a:ext>
            </a:extLst>
          </p:cNvPr>
          <p:cNvSpPr>
            <a:spLocks noGrp="1"/>
          </p:cNvSpPr>
          <p:nvPr>
            <p:ph type="pic" idx="1"/>
          </p:nvPr>
        </p:nvSpPr>
        <p:spPr>
          <a:xfrm>
            <a:off x="4080477"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a:extLst>
              <a:ext uri="{FF2B5EF4-FFF2-40B4-BE49-F238E27FC236}">
                <a16:creationId xmlns:a16="http://schemas.microsoft.com/office/drawing/2014/main" id="{346F9B50-082C-24BA-AA4D-27D3D4C1A4BF}"/>
              </a:ext>
            </a:extLst>
          </p:cNvPr>
          <p:cNvSpPr>
            <a:spLocks noGrp="1"/>
          </p:cNvSpPr>
          <p:nvPr>
            <p:ph type="title"/>
          </p:nvPr>
        </p:nvSpPr>
        <p:spPr>
          <a:xfrm>
            <a:off x="320570" y="794688"/>
            <a:ext cx="3125787" cy="1580441"/>
          </a:xfrm>
        </p:spPr>
        <p:txBody>
          <a:bodyPr anchor="b">
            <a:normAutofit/>
          </a:bodyPr>
          <a:lstStyle>
            <a:lvl1pPr>
              <a:defRPr sz="3000">
                <a:solidFill>
                  <a:schemeClr val="bg1"/>
                </a:solidFill>
                <a:effectLst/>
              </a:defRPr>
            </a:lvl1pPr>
          </a:lstStyle>
          <a:p>
            <a:r>
              <a:rPr lang="en-US" dirty="0"/>
              <a:t>Click to edit Master title style</a:t>
            </a:r>
          </a:p>
        </p:txBody>
      </p:sp>
      <p:sp>
        <p:nvSpPr>
          <p:cNvPr id="12" name="Text Placeholder 3">
            <a:extLst>
              <a:ext uri="{FF2B5EF4-FFF2-40B4-BE49-F238E27FC236}">
                <a16:creationId xmlns:a16="http://schemas.microsoft.com/office/drawing/2014/main" id="{E9CDF082-E3C2-3BD7-78D1-FB1FB1AE905B}"/>
              </a:ext>
            </a:extLst>
          </p:cNvPr>
          <p:cNvSpPr>
            <a:spLocks noGrp="1"/>
          </p:cNvSpPr>
          <p:nvPr>
            <p:ph type="body" sz="half" idx="2"/>
          </p:nvPr>
        </p:nvSpPr>
        <p:spPr>
          <a:xfrm>
            <a:off x="320570" y="2460074"/>
            <a:ext cx="3125787" cy="2097366"/>
          </a:xfrm>
        </p:spPr>
        <p:txBody>
          <a:bodyPr>
            <a:normAutofit/>
          </a:bodyPr>
          <a:lstStyle>
            <a:lvl1pPr marL="0" indent="0">
              <a:spcBef>
                <a:spcPts val="800"/>
              </a:spcBef>
              <a:buNone/>
              <a:defRPr sz="2400" b="1">
                <a:solidFill>
                  <a:schemeClr val="bg1"/>
                </a:solidFill>
                <a:effectLst/>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71923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spTree>
      <p:nvGrpSpPr>
        <p:cNvPr id="1" name=""/>
        <p:cNvGrpSpPr/>
        <p:nvPr/>
      </p:nvGrpSpPr>
      <p:grpSpPr>
        <a:xfrm>
          <a:off x="0" y="0"/>
          <a:ext cx="0" cy="0"/>
          <a:chOff x="0" y="0"/>
          <a:chExt cx="0" cy="0"/>
        </a:xfrm>
      </p:grpSpPr>
      <p:pic>
        <p:nvPicPr>
          <p:cNvPr id="4" name="Picture 3" descr="A tower with a blue and white flag&#10;&#10;AI-generated content may be incorrect.">
            <a:extLst>
              <a:ext uri="{FF2B5EF4-FFF2-40B4-BE49-F238E27FC236}">
                <a16:creationId xmlns:a16="http://schemas.microsoft.com/office/drawing/2014/main" id="{ABFA017C-BD00-061D-49BA-21AF27238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F810C3F5-8EA8-D650-F3BF-A725E4543628}"/>
              </a:ext>
            </a:extLst>
          </p:cNvPr>
          <p:cNvSpPr>
            <a:spLocks noGrp="1"/>
          </p:cNvSpPr>
          <p:nvPr>
            <p:ph type="title" hasCustomPrompt="1"/>
          </p:nvPr>
        </p:nvSpPr>
        <p:spPr>
          <a:xfrm>
            <a:off x="7213801" y="5526741"/>
            <a:ext cx="4529963" cy="896834"/>
          </a:xfrm>
        </p:spPr>
        <p:txBody>
          <a:bodyPr anchor="b">
            <a:normAutofit/>
          </a:bodyPr>
          <a:lstStyle>
            <a:lvl1pPr algn="ctr">
              <a:defRPr sz="4400" cap="none" spc="-50" baseline="0">
                <a:solidFill>
                  <a:schemeClr val="tx2"/>
                </a:solidFill>
                <a:effectLst/>
              </a:defRPr>
            </a:lvl1pPr>
          </a:lstStyle>
          <a:p>
            <a:r>
              <a:rPr lang="en-US" dirty="0"/>
              <a:t>Title here</a:t>
            </a:r>
          </a:p>
        </p:txBody>
      </p:sp>
    </p:spTree>
    <p:extLst>
      <p:ext uri="{BB962C8B-B14F-4D97-AF65-F5344CB8AC3E}">
        <p14:creationId xmlns:p14="http://schemas.microsoft.com/office/powerpoint/2010/main" val="35227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2038348" y="1314451"/>
            <a:ext cx="3429002" cy="4457700"/>
          </a:xfrm>
        </p:spPr>
        <p:txBody>
          <a:bodyPr vert="eaVert"/>
          <a:lstStyle>
            <a:lvl1pPr>
              <a:defRPr/>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Vertical Text Placeholder 2">
            <a:extLst>
              <a:ext uri="{FF2B5EF4-FFF2-40B4-BE49-F238E27FC236}">
                <a16:creationId xmlns:a16="http://schemas.microsoft.com/office/drawing/2014/main" id="{8AFC9983-2EF1-4DCB-10BD-510AECE187C4}"/>
              </a:ext>
            </a:extLst>
          </p:cNvPr>
          <p:cNvSpPr>
            <a:spLocks noGrp="1"/>
          </p:cNvSpPr>
          <p:nvPr>
            <p:ph type="body" orient="vert" idx="13" hasCustomPrompt="1"/>
          </p:nvPr>
        </p:nvSpPr>
        <p:spPr>
          <a:xfrm rot="16200000">
            <a:off x="6724649" y="1314451"/>
            <a:ext cx="3429003" cy="4457700"/>
          </a:xfrm>
        </p:spPr>
        <p:txBody>
          <a:bodyPr vert="eaVert"/>
          <a:lstStyle>
            <a:lvl1pPr>
              <a:defRPr/>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708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rot="16200000">
            <a:off x="8702350" y="-1521619"/>
            <a:ext cx="1171154" cy="5306125"/>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rot="16200000">
            <a:off x="1182996" y="166192"/>
            <a:ext cx="4960414" cy="5719762"/>
          </a:xfrm>
        </p:spPr>
        <p:txBody>
          <a:bodyPr vert="eaVert"/>
          <a:lstStyle>
            <a:lvl1pPr>
              <a:defRPr/>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Vertical Text Placeholder 2">
            <a:extLst>
              <a:ext uri="{FF2B5EF4-FFF2-40B4-BE49-F238E27FC236}">
                <a16:creationId xmlns:a16="http://schemas.microsoft.com/office/drawing/2014/main" id="{81E31464-4BAE-859C-A2C0-969112E6AD78}"/>
              </a:ext>
            </a:extLst>
          </p:cNvPr>
          <p:cNvSpPr>
            <a:spLocks noGrp="1"/>
          </p:cNvSpPr>
          <p:nvPr>
            <p:ph type="body" orient="vert" idx="13"/>
          </p:nvPr>
        </p:nvSpPr>
        <p:spPr>
          <a:xfrm rot="16200000">
            <a:off x="7495762" y="1061053"/>
            <a:ext cx="3584331" cy="5306124"/>
          </a:xfrm>
        </p:spPr>
        <p:txBody>
          <a:bodyPr vert="eaVert"/>
          <a:lstStyle>
            <a:lvl1pPr>
              <a:defRPr/>
            </a:lvl1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680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Picture with Caption">
    <p:spTree>
      <p:nvGrpSpPr>
        <p:cNvPr id="1" name=""/>
        <p:cNvGrpSpPr/>
        <p:nvPr/>
      </p:nvGrpSpPr>
      <p:grpSpPr>
        <a:xfrm>
          <a:off x="0" y="0"/>
          <a:ext cx="0" cy="0"/>
          <a:chOff x="0" y="0"/>
          <a:chExt cx="0" cy="0"/>
        </a:xfrm>
      </p:grpSpPr>
      <p:pic>
        <p:nvPicPr>
          <p:cNvPr id="4" name="Picture 3" descr="A blue and yellow striped object&#10;&#10;AI-generated content may be incorrect.">
            <a:extLst>
              <a:ext uri="{FF2B5EF4-FFF2-40B4-BE49-F238E27FC236}">
                <a16:creationId xmlns:a16="http://schemas.microsoft.com/office/drawing/2014/main" id="{C7D13C6E-7685-1CD7-CDFB-5F08CB061B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icture Placeholder 2" descr="An empty placeholder to add an image. Click on the placeholder and select the image that you wish to add">
            <a:extLst>
              <a:ext uri="{FF2B5EF4-FFF2-40B4-BE49-F238E27FC236}">
                <a16:creationId xmlns:a16="http://schemas.microsoft.com/office/drawing/2014/main" id="{05F5A6AE-E005-B58D-E6BF-81117FFC0EAA}"/>
              </a:ext>
            </a:extLst>
          </p:cNvPr>
          <p:cNvSpPr>
            <a:spLocks noGrp="1"/>
          </p:cNvSpPr>
          <p:nvPr>
            <p:ph type="pic" idx="10" hasCustomPrompt="1"/>
          </p:nvPr>
        </p:nvSpPr>
        <p:spPr>
          <a:xfrm>
            <a:off x="4459358" y="228600"/>
            <a:ext cx="7284406" cy="507889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ck icon to add picture</a:t>
            </a:r>
          </a:p>
        </p:txBody>
      </p:sp>
      <p:sp>
        <p:nvSpPr>
          <p:cNvPr id="6" name="Title 1">
            <a:extLst>
              <a:ext uri="{FF2B5EF4-FFF2-40B4-BE49-F238E27FC236}">
                <a16:creationId xmlns:a16="http://schemas.microsoft.com/office/drawing/2014/main" id="{9B0ED556-3591-57F5-C2E4-6CB7147220B2}"/>
              </a:ext>
            </a:extLst>
          </p:cNvPr>
          <p:cNvSpPr>
            <a:spLocks noGrp="1"/>
          </p:cNvSpPr>
          <p:nvPr>
            <p:ph type="title" hasCustomPrompt="1"/>
          </p:nvPr>
        </p:nvSpPr>
        <p:spPr>
          <a:xfrm>
            <a:off x="7213801" y="5526741"/>
            <a:ext cx="4529963" cy="896834"/>
          </a:xfrm>
        </p:spPr>
        <p:txBody>
          <a:bodyPr anchor="b">
            <a:normAutofit/>
          </a:bodyPr>
          <a:lstStyle>
            <a:lvl1pPr algn="ctr">
              <a:defRPr sz="4400" spc="-50" baseline="0">
                <a:solidFill>
                  <a:schemeClr val="tx2"/>
                </a:solidFill>
                <a:effectLst/>
              </a:defRPr>
            </a:lvl1pPr>
          </a:lstStyle>
          <a:p>
            <a:r>
              <a:rPr lang="en-US" dirty="0"/>
              <a:t>Title here</a:t>
            </a:r>
          </a:p>
        </p:txBody>
      </p:sp>
    </p:spTree>
    <p:extLst>
      <p:ext uri="{BB962C8B-B14F-4D97-AF65-F5344CB8AC3E}">
        <p14:creationId xmlns:p14="http://schemas.microsoft.com/office/powerpoint/2010/main" val="47024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Picture with Caption">
    <p:spTree>
      <p:nvGrpSpPr>
        <p:cNvPr id="1" name=""/>
        <p:cNvGrpSpPr/>
        <p:nvPr/>
      </p:nvGrpSpPr>
      <p:grpSpPr>
        <a:xfrm>
          <a:off x="0" y="0"/>
          <a:ext cx="0" cy="0"/>
          <a:chOff x="0" y="0"/>
          <a:chExt cx="0" cy="0"/>
        </a:xfrm>
      </p:grpSpPr>
      <p:pic>
        <p:nvPicPr>
          <p:cNvPr id="3" name="Picture 2" descr="A close-up of a flag&#10;&#10;AI-generated content may be incorrect.">
            <a:extLst>
              <a:ext uri="{FF2B5EF4-FFF2-40B4-BE49-F238E27FC236}">
                <a16:creationId xmlns:a16="http://schemas.microsoft.com/office/drawing/2014/main" id="{F7979230-AA9C-3F70-C311-BE82A36C1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Picture Placeholder 2" descr="An empty placeholder to add an image. Click on the placeholder and select the image that you wish to add">
            <a:extLst>
              <a:ext uri="{FF2B5EF4-FFF2-40B4-BE49-F238E27FC236}">
                <a16:creationId xmlns:a16="http://schemas.microsoft.com/office/drawing/2014/main" id="{05F5A6AE-E005-B58D-E6BF-81117FFC0EAA}"/>
              </a:ext>
            </a:extLst>
          </p:cNvPr>
          <p:cNvSpPr>
            <a:spLocks noGrp="1"/>
          </p:cNvSpPr>
          <p:nvPr>
            <p:ph type="pic" idx="10" hasCustomPrompt="1"/>
          </p:nvPr>
        </p:nvSpPr>
        <p:spPr>
          <a:xfrm>
            <a:off x="4459358" y="228600"/>
            <a:ext cx="7284406" cy="507889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ck icon to add picture</a:t>
            </a:r>
          </a:p>
        </p:txBody>
      </p:sp>
      <p:sp>
        <p:nvSpPr>
          <p:cNvPr id="6" name="Title 1">
            <a:extLst>
              <a:ext uri="{FF2B5EF4-FFF2-40B4-BE49-F238E27FC236}">
                <a16:creationId xmlns:a16="http://schemas.microsoft.com/office/drawing/2014/main" id="{9B0ED556-3591-57F5-C2E4-6CB7147220B2}"/>
              </a:ext>
            </a:extLst>
          </p:cNvPr>
          <p:cNvSpPr>
            <a:spLocks noGrp="1"/>
          </p:cNvSpPr>
          <p:nvPr>
            <p:ph type="title" hasCustomPrompt="1"/>
          </p:nvPr>
        </p:nvSpPr>
        <p:spPr>
          <a:xfrm>
            <a:off x="7213801" y="5526741"/>
            <a:ext cx="4529963" cy="896834"/>
          </a:xfrm>
        </p:spPr>
        <p:txBody>
          <a:bodyPr anchor="b">
            <a:normAutofit/>
          </a:bodyPr>
          <a:lstStyle>
            <a:lvl1pPr algn="ctr">
              <a:defRPr sz="4400" spc="-50" baseline="0">
                <a:solidFill>
                  <a:schemeClr val="tx2"/>
                </a:solidFill>
                <a:effectLst/>
              </a:defRPr>
            </a:lvl1pPr>
          </a:lstStyle>
          <a:p>
            <a:r>
              <a:rPr lang="en-US" dirty="0"/>
              <a:t>Title here</a:t>
            </a:r>
          </a:p>
        </p:txBody>
      </p:sp>
    </p:spTree>
    <p:extLst>
      <p:ext uri="{BB962C8B-B14F-4D97-AF65-F5344CB8AC3E}">
        <p14:creationId xmlns:p14="http://schemas.microsoft.com/office/powerpoint/2010/main" val="37978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Picture with Caption">
    <p:spTree>
      <p:nvGrpSpPr>
        <p:cNvPr id="1" name=""/>
        <p:cNvGrpSpPr/>
        <p:nvPr/>
      </p:nvGrpSpPr>
      <p:grpSpPr>
        <a:xfrm>
          <a:off x="0" y="0"/>
          <a:ext cx="0" cy="0"/>
          <a:chOff x="0" y="0"/>
          <a:chExt cx="0" cy="0"/>
        </a:xfrm>
      </p:grpSpPr>
      <p:pic>
        <p:nvPicPr>
          <p:cNvPr id="3" name="Picture 2" descr="A blue and yellow striped object&#10;&#10;AI-generated content may be incorrect.">
            <a:extLst>
              <a:ext uri="{FF2B5EF4-FFF2-40B4-BE49-F238E27FC236}">
                <a16:creationId xmlns:a16="http://schemas.microsoft.com/office/drawing/2014/main" id="{B8CC75F2-866D-EA23-E260-03D3F02658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Picture Placeholder 2" descr="An empty placeholder to add an image. Click on the placeholder and select the image that you wish to add">
            <a:extLst>
              <a:ext uri="{FF2B5EF4-FFF2-40B4-BE49-F238E27FC236}">
                <a16:creationId xmlns:a16="http://schemas.microsoft.com/office/drawing/2014/main" id="{05F5A6AE-E005-B58D-E6BF-81117FFC0EAA}"/>
              </a:ext>
            </a:extLst>
          </p:cNvPr>
          <p:cNvSpPr>
            <a:spLocks noGrp="1"/>
          </p:cNvSpPr>
          <p:nvPr>
            <p:ph type="pic" idx="10" hasCustomPrompt="1"/>
          </p:nvPr>
        </p:nvSpPr>
        <p:spPr>
          <a:xfrm>
            <a:off x="364436" y="223923"/>
            <a:ext cx="6849365" cy="507889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ck icon to add picture</a:t>
            </a:r>
          </a:p>
        </p:txBody>
      </p:sp>
      <p:sp>
        <p:nvSpPr>
          <p:cNvPr id="6" name="Title 1">
            <a:extLst>
              <a:ext uri="{FF2B5EF4-FFF2-40B4-BE49-F238E27FC236}">
                <a16:creationId xmlns:a16="http://schemas.microsoft.com/office/drawing/2014/main" id="{9B0ED556-3591-57F5-C2E4-6CB7147220B2}"/>
              </a:ext>
            </a:extLst>
          </p:cNvPr>
          <p:cNvSpPr>
            <a:spLocks noGrp="1"/>
          </p:cNvSpPr>
          <p:nvPr>
            <p:ph type="title" hasCustomPrompt="1"/>
          </p:nvPr>
        </p:nvSpPr>
        <p:spPr>
          <a:xfrm>
            <a:off x="364436" y="5526741"/>
            <a:ext cx="4529963" cy="896834"/>
          </a:xfrm>
        </p:spPr>
        <p:txBody>
          <a:bodyPr anchor="b">
            <a:normAutofit/>
          </a:bodyPr>
          <a:lstStyle>
            <a:lvl1pPr algn="ctr">
              <a:defRPr sz="4400" spc="-50" baseline="0">
                <a:solidFill>
                  <a:schemeClr val="tx2"/>
                </a:solidFill>
                <a:effectLst/>
              </a:defRPr>
            </a:lvl1pPr>
          </a:lstStyle>
          <a:p>
            <a:r>
              <a:rPr lang="en-US" dirty="0"/>
              <a:t>Title here</a:t>
            </a:r>
          </a:p>
        </p:txBody>
      </p:sp>
    </p:spTree>
    <p:extLst>
      <p:ext uri="{BB962C8B-B14F-4D97-AF65-F5344CB8AC3E}">
        <p14:creationId xmlns:p14="http://schemas.microsoft.com/office/powerpoint/2010/main" val="109382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7_Picture with Caption">
    <p:spTree>
      <p:nvGrpSpPr>
        <p:cNvPr id="1" name=""/>
        <p:cNvGrpSpPr/>
        <p:nvPr/>
      </p:nvGrpSpPr>
      <p:grpSpPr>
        <a:xfrm>
          <a:off x="0" y="0"/>
          <a:ext cx="0" cy="0"/>
          <a:chOff x="0" y="0"/>
          <a:chExt cx="0" cy="0"/>
        </a:xfrm>
      </p:grpSpPr>
      <p:pic>
        <p:nvPicPr>
          <p:cNvPr id="4" name="Picture 3" descr="A blue and yellow striped object&#10;&#10;AI-generated content may be incorrect.">
            <a:extLst>
              <a:ext uri="{FF2B5EF4-FFF2-40B4-BE49-F238E27FC236}">
                <a16:creationId xmlns:a16="http://schemas.microsoft.com/office/drawing/2014/main" id="{EFE498DD-FF52-840D-ADB9-2A3801BD2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Picture Placeholder 2" descr="An empty placeholder to add an image. Click on the placeholder and select the image that you wish to add">
            <a:extLst>
              <a:ext uri="{FF2B5EF4-FFF2-40B4-BE49-F238E27FC236}">
                <a16:creationId xmlns:a16="http://schemas.microsoft.com/office/drawing/2014/main" id="{05F5A6AE-E005-B58D-E6BF-81117FFC0EAA}"/>
              </a:ext>
            </a:extLst>
          </p:cNvPr>
          <p:cNvSpPr>
            <a:spLocks noGrp="1"/>
          </p:cNvSpPr>
          <p:nvPr>
            <p:ph type="pic" idx="10" hasCustomPrompt="1"/>
          </p:nvPr>
        </p:nvSpPr>
        <p:spPr>
          <a:xfrm>
            <a:off x="364436" y="223923"/>
            <a:ext cx="6849365" cy="5078896"/>
          </a:xfrm>
        </p:spPr>
        <p:txBody>
          <a:bodyPr tIns="45720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ck icon to add picture</a:t>
            </a:r>
          </a:p>
        </p:txBody>
      </p:sp>
      <p:sp>
        <p:nvSpPr>
          <p:cNvPr id="6" name="Title 1">
            <a:extLst>
              <a:ext uri="{FF2B5EF4-FFF2-40B4-BE49-F238E27FC236}">
                <a16:creationId xmlns:a16="http://schemas.microsoft.com/office/drawing/2014/main" id="{9B0ED556-3591-57F5-C2E4-6CB7147220B2}"/>
              </a:ext>
            </a:extLst>
          </p:cNvPr>
          <p:cNvSpPr>
            <a:spLocks noGrp="1"/>
          </p:cNvSpPr>
          <p:nvPr>
            <p:ph type="title" hasCustomPrompt="1"/>
          </p:nvPr>
        </p:nvSpPr>
        <p:spPr>
          <a:xfrm>
            <a:off x="364436" y="5526741"/>
            <a:ext cx="4529963" cy="896834"/>
          </a:xfrm>
        </p:spPr>
        <p:txBody>
          <a:bodyPr anchor="b">
            <a:normAutofit/>
          </a:bodyPr>
          <a:lstStyle>
            <a:lvl1pPr algn="ctr">
              <a:defRPr sz="4400" spc="-50" baseline="0">
                <a:solidFill>
                  <a:schemeClr val="tx2"/>
                </a:solidFill>
                <a:effectLst/>
              </a:defRPr>
            </a:lvl1pPr>
          </a:lstStyle>
          <a:p>
            <a:r>
              <a:rPr lang="en-US" dirty="0"/>
              <a:t>Title here</a:t>
            </a:r>
          </a:p>
        </p:txBody>
      </p:sp>
    </p:spTree>
    <p:extLst>
      <p:ext uri="{BB962C8B-B14F-4D97-AF65-F5344CB8AC3E}">
        <p14:creationId xmlns:p14="http://schemas.microsoft.com/office/powerpoint/2010/main" val="328853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background with many triangles&#10;&#10;AI-generated content may be incorrect.">
            <a:extLst>
              <a:ext uri="{FF2B5EF4-FFF2-40B4-BE49-F238E27FC236}">
                <a16:creationId xmlns:a16="http://schemas.microsoft.com/office/drawing/2014/main" id="{5CE2019B-D709-153F-1613-CE22583EF3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effectLst/>
              </a:defRPr>
            </a:lvl1pPr>
          </a:lstStyle>
          <a:p>
            <a:r>
              <a:rPr lang="en-US" dirty="0"/>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800" b="1" cap="none" spc="50" baseline="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9802" y="5689723"/>
            <a:ext cx="3081297" cy="959922"/>
          </a:xfrm>
          <a:prstGeom prst="rect">
            <a:avLst/>
          </a:prstGeom>
        </p:spPr>
      </p:pic>
    </p:spTree>
    <p:extLst>
      <p:ext uri="{BB962C8B-B14F-4D97-AF65-F5344CB8AC3E}">
        <p14:creationId xmlns:p14="http://schemas.microsoft.com/office/powerpoint/2010/main" val="498773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with Pictures">
    <p:bg>
      <p:bgRef idx="1001">
        <a:schemeClr val="bg1"/>
      </p:bgRef>
    </p:bg>
    <p:spTree>
      <p:nvGrpSpPr>
        <p:cNvPr id="1" name=""/>
        <p:cNvGrpSpPr/>
        <p:nvPr/>
      </p:nvGrpSpPr>
      <p:grpSpPr>
        <a:xfrm>
          <a:off x="0" y="0"/>
          <a:ext cx="0" cy="0"/>
          <a:chOff x="0" y="0"/>
          <a:chExt cx="0" cy="0"/>
        </a:xfrm>
      </p:grpSpPr>
      <p:pic>
        <p:nvPicPr>
          <p:cNvPr id="6" name="Picture 5" descr="A blue background with many triangles&#10;&#10;AI-generated content may be incorrect.">
            <a:extLst>
              <a:ext uri="{FF2B5EF4-FFF2-40B4-BE49-F238E27FC236}">
                <a16:creationId xmlns:a16="http://schemas.microsoft.com/office/drawing/2014/main" id="{57272A6F-52C2-0E9B-8E2C-58BD030CF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45737"/>
            <a:ext cx="12192000" cy="2112262"/>
          </a:xfrm>
          <a:prstGeom prst="rect">
            <a:avLst/>
          </a:prstGeom>
        </p:spPr>
      </p:pic>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effectLst/>
              </a:defRPr>
            </a:lvl1pPr>
          </a:lstStyle>
          <a:p>
            <a:r>
              <a:rPr lang="en-US" dirty="0"/>
              <a:t>Click to edit Master title style</a:t>
            </a:r>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b="1" cap="none" spc="50" baseline="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7666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s">
    <p:bg>
      <p:bgRef idx="1001">
        <a:schemeClr val="bg1"/>
      </p:bgRef>
    </p:bg>
    <p:spTree>
      <p:nvGrpSpPr>
        <p:cNvPr id="1" name=""/>
        <p:cNvGrpSpPr/>
        <p:nvPr/>
      </p:nvGrpSpPr>
      <p:grpSpPr>
        <a:xfrm>
          <a:off x="0" y="0"/>
          <a:ext cx="0" cy="0"/>
          <a:chOff x="0" y="0"/>
          <a:chExt cx="0" cy="0"/>
        </a:xfrm>
      </p:grpSpPr>
      <p:pic>
        <p:nvPicPr>
          <p:cNvPr id="6" name="Picture 5" descr="A blue background with many triangles&#10;&#10;AI-generated content may be incorrect.">
            <a:extLst>
              <a:ext uri="{FF2B5EF4-FFF2-40B4-BE49-F238E27FC236}">
                <a16:creationId xmlns:a16="http://schemas.microsoft.com/office/drawing/2014/main" id="{57272A6F-52C2-0E9B-8E2C-58BD030CFE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101508"/>
          </a:xfrm>
          <a:prstGeom prst="rect">
            <a:avLst/>
          </a:prstGeom>
        </p:spPr>
      </p:pic>
      <p:sp>
        <p:nvSpPr>
          <p:cNvPr id="9" name="Picture Placeholder 2" descr="An empty placeholder to add an image. Click on the placeholder and select the image that you wish to add"/>
          <p:cNvSpPr>
            <a:spLocks noGrp="1"/>
          </p:cNvSpPr>
          <p:nvPr>
            <p:ph type="pic" idx="10"/>
          </p:nvPr>
        </p:nvSpPr>
        <p:spPr>
          <a:xfrm>
            <a:off x="1" y="2126973"/>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2126973"/>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2126973"/>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1C11B32E-CA7E-2EC7-1C16-25426D289192}"/>
              </a:ext>
            </a:extLst>
          </p:cNvPr>
          <p:cNvSpPr>
            <a:spLocks noGrp="1"/>
          </p:cNvSpPr>
          <p:nvPr>
            <p:ph type="ctrTitle"/>
          </p:nvPr>
        </p:nvSpPr>
        <p:spPr>
          <a:xfrm>
            <a:off x="533400" y="194429"/>
            <a:ext cx="11125200" cy="914400"/>
          </a:xfrm>
        </p:spPr>
        <p:txBody>
          <a:bodyPr anchor="b">
            <a:normAutofit/>
          </a:bodyPr>
          <a:lstStyle>
            <a:lvl1pPr algn="ctr">
              <a:defRPr sz="4400" spc="-50" baseline="0">
                <a:solidFill>
                  <a:schemeClr val="bg1"/>
                </a:solidFill>
                <a:effectLst/>
              </a:defRPr>
            </a:lvl1pPr>
          </a:lstStyle>
          <a:p>
            <a:r>
              <a:rPr lang="en-US" dirty="0"/>
              <a:t>Click to edit Master title style</a:t>
            </a:r>
          </a:p>
        </p:txBody>
      </p:sp>
      <p:pic>
        <p:nvPicPr>
          <p:cNvPr id="2" name="Picture 1">
            <a:extLst>
              <a:ext uri="{FF2B5EF4-FFF2-40B4-BE49-F238E27FC236}">
                <a16:creationId xmlns:a16="http://schemas.microsoft.com/office/drawing/2014/main" id="{25F08EE6-C5C6-236E-0CA2-93FE87F863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49127" y="1172999"/>
            <a:ext cx="2693745" cy="839187"/>
          </a:xfrm>
          <a:prstGeom prst="rect">
            <a:avLst/>
          </a:prstGeom>
        </p:spPr>
      </p:pic>
    </p:spTree>
    <p:extLst>
      <p:ext uri="{BB962C8B-B14F-4D97-AF65-F5344CB8AC3E}">
        <p14:creationId xmlns:p14="http://schemas.microsoft.com/office/powerpoint/2010/main" val="127072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79061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523999" y="1714500"/>
            <a:ext cx="9143999" cy="389568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286500"/>
            <a:ext cx="12192000" cy="5715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background with many triangles&#10;&#10;AI-generated content may be incorrect.">
            <a:extLst>
              <a:ext uri="{FF2B5EF4-FFF2-40B4-BE49-F238E27FC236}">
                <a16:creationId xmlns:a16="http://schemas.microsoft.com/office/drawing/2014/main" id="{22775AFB-87E3-4702-D46E-5B47F1ACDC80}"/>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2" y="5727617"/>
            <a:ext cx="12192001" cy="1117765"/>
          </a:xfrm>
          <a:prstGeom prst="rect">
            <a:avLst/>
          </a:prstGeom>
        </p:spPr>
      </p:pic>
      <p:pic>
        <p:nvPicPr>
          <p:cNvPr id="4" name="Picture 3"/>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53009" y="5887155"/>
            <a:ext cx="2698912" cy="840797"/>
          </a:xfrm>
          <a:prstGeom prst="rect">
            <a:avLst/>
          </a:prstGeom>
        </p:spPr>
      </p:pic>
    </p:spTree>
    <p:extLst>
      <p:ext uri="{BB962C8B-B14F-4D97-AF65-F5344CB8AC3E}">
        <p14:creationId xmlns:p14="http://schemas.microsoft.com/office/powerpoint/2010/main" val="249297939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9" r:id="rId3"/>
    <p:sldLayoutId id="2147483680" r:id="rId4"/>
    <p:sldLayoutId id="2147483681" r:id="rId5"/>
    <p:sldLayoutId id="2147483682" r:id="rId6"/>
    <p:sldLayoutId id="2147483661" r:id="rId7"/>
    <p:sldLayoutId id="2147483662" r:id="rId8"/>
    <p:sldLayoutId id="2147483676" r:id="rId9"/>
    <p:sldLayoutId id="2147483663" r:id="rId10"/>
    <p:sldLayoutId id="2147483678" r:id="rId11"/>
    <p:sldLayoutId id="2147483664" r:id="rId12"/>
    <p:sldLayoutId id="2147483673" r:id="rId13"/>
    <p:sldLayoutId id="2147483665" r:id="rId14"/>
    <p:sldLayoutId id="2147483666" r:id="rId15"/>
    <p:sldLayoutId id="2147483667" r:id="rId16"/>
    <p:sldLayoutId id="2147483669" r:id="rId17"/>
    <p:sldLayoutId id="2147483670" r:id="rId18"/>
    <p:sldLayoutId id="2147483677" r:id="rId19"/>
    <p:sldLayoutId id="2147483671" r:id="rId20"/>
    <p:sldLayoutId id="214748367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600" b="1" kern="1200" cap="none"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anose="020B0604020202020204" pitchFamily="34" charset="0"/>
        <a:buChar char="•"/>
        <a:defRPr sz="2800" kern="1200">
          <a:solidFill>
            <a:schemeClr val="tx1"/>
          </a:solidFill>
          <a:latin typeface="+mj-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2400" kern="1200">
          <a:solidFill>
            <a:schemeClr val="tx1"/>
          </a:solidFill>
          <a:latin typeface="+mj-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50000"/>
        <a:buFont typeface="Arial" panose="020B0604020202020204" pitchFamily="34" charset="0"/>
        <a:buChar char="•"/>
        <a:defRPr sz="2000" kern="1200">
          <a:solidFill>
            <a:schemeClr val="tx1"/>
          </a:solidFill>
          <a:latin typeface="+mj-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1800" kern="1200">
          <a:solidFill>
            <a:schemeClr val="tx1"/>
          </a:solidFill>
          <a:latin typeface="+mj-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1600" kern="1200">
          <a:solidFill>
            <a:schemeClr val="tx1"/>
          </a:solidFill>
          <a:latin typeface="+mj-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4"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ratchapixel.com/lessons/3d-basic-rendering/3d-viewing-pinhole-camera/how-pinhole-camera-works-part-1.html" TargetMode="External"/><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www.scratchapixel.com/lessons/3d-basic-rendering/3d-viewing-pinhole-camera/how-pinhole-camera-works-part-1.html" TargetMode="External"/><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hyperlink" Target="https://www.scratchapixel.com/lessons/3d-basic-rendering/3d-viewing-pinhole-camera/virtual-pinhole-camera-model.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scratchapixel.com/lessons/3d-basic-rendering/3d-viewing-pinhole-camera/virtual-pinhole-camera-model.html" TargetMode="External"/><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thevirtualinstructor.com/onepointperspective.html" TargetMode="External"/><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vnav.mit.edu/material/11-ImageFormation-notes.pdf" TargetMode="External"/><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emf"/><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hyperlink" Target="https://ksimek.github.io/perspective_camera_toy.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docs.opencv.org/4.x/d5/d1f/calib3d_solvePnP.html"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opencv.org/4.x/d5/d1f/calib3d_solvePnP.html" TargetMode="External"/><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0.xml"/><Relationship Id="rId5" Type="http://schemas.openxmlformats.org/officeDocument/2006/relationships/image" Target="../media/image38.sv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hyperlink" Target="https://articulatedrobotics.xyz/tutorials/coordinate-transforms/coordinate-transforms" TargetMode="External"/><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articulatedrobotics.xyz/tutorials/coordinate-transforms/rotation-matrices-2d" TargetMode="External"/><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hyperlink" Target="https://articulatedrobotics.xyz/tutorials/coordinate-transforms/translation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rticulatedrobotics.xyz/tutorials/coordinate-transforms/translations" TargetMode="External"/><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Rendering_(computer_graphics)"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articulatedrobotics.xyz/tutorials/coordinate-transforms/translations" TargetMode="External"/><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hyperlink" Target="https://articulatedrobotics.xyz/tutorials/coordinate-transforms/translations" TargetMode="External"/><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hyperlink" Target="https://articulatedrobotics.xyz/tutorials/coordinate-transforms/rotation-matrices-2d" TargetMode="External"/><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7.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s://articulatedrobotics.xyz/tutorials/coordinate-transforms/transformation-matrices" TargetMode="External"/><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qByYk6JggQU" TargetMode="Externa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qByYk6JggQU" TargetMode="External"/><Relationship Id="rId1" Type="http://schemas.openxmlformats.org/officeDocument/2006/relationships/slideLayout" Target="../slideLayouts/slideLayout10.xml"/><Relationship Id="rId5" Type="http://schemas.openxmlformats.org/officeDocument/2006/relationships/image" Target="../media/image54.png"/><Relationship Id="rId4" Type="http://schemas.openxmlformats.org/officeDocument/2006/relationships/hyperlink" Target="https://ksimek.github.io/2012/08/22/extrinsic/"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opencv.org/4.x/d5/d1f/calib3d_solvePnP.html" TargetMode="External"/><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55.png"/><Relationship Id="rId1" Type="http://schemas.openxmlformats.org/officeDocument/2006/relationships/slideLayout" Target="../slideLayouts/slideLayout10.xml"/><Relationship Id="rId4" Type="http://schemas.openxmlformats.org/officeDocument/2006/relationships/hyperlink" Target="https://docs.opencv.org/4.x/d5/d1f/calib3d_solvePnP.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hyperlink" Target="https://www.youtube.com/watch?v=qByYk6JggQU" TargetMode="Externa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s://upload.wikimedia.org/wikipedia/commons/thumb/3/3c/Architectural_render_02_%28Blender%29.jpg/2560px-Architectural_render_02_%28Blender%29.jpg" TargetMode="External"/><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youtube.com/watch?v=qByYk6JggQU"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0.xml"/><Relationship Id="rId1" Type="http://schemas.openxmlformats.org/officeDocument/2006/relationships/video" Target="https://www.youtube.com/embed/k6XVSqSVA5s?feature=oembed" TargetMode="External"/><Relationship Id="rId4" Type="http://schemas.openxmlformats.org/officeDocument/2006/relationships/hyperlink" Target="https://youtu.be/k6XVSqSVA5s?si=4-F48dzv6Xh2qq-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brt.org/" TargetMode="External"/><Relationship Id="rId1" Type="http://schemas.openxmlformats.org/officeDocument/2006/relationships/slideLayout" Target="../slideLayouts/slideLayout11.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otography" TargetMode="External"/><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scratchapixel.com/lessons/3d-basic-rendering/3d-viewing-pinhole-camera/how-pinhole-camera-works-part-1.html" TargetMode="External"/><Relationship Id="rId2" Type="http://schemas.openxmlformats.org/officeDocument/2006/relationships/image" Target="../media/image19.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71A0-B573-B51B-3529-2A9DD27322EC}"/>
              </a:ext>
            </a:extLst>
          </p:cNvPr>
          <p:cNvSpPr>
            <a:spLocks noGrp="1"/>
          </p:cNvSpPr>
          <p:nvPr>
            <p:ph type="ctrTitle"/>
          </p:nvPr>
        </p:nvSpPr>
        <p:spPr/>
        <p:txBody>
          <a:bodyPr/>
          <a:lstStyle/>
          <a:p>
            <a:r>
              <a:rPr lang="en-US" dirty="0"/>
              <a:t>CSC 422/522</a:t>
            </a:r>
            <a:br>
              <a:rPr lang="en-US" dirty="0"/>
            </a:br>
            <a:r>
              <a:rPr lang="en-US" dirty="0"/>
              <a:t>Computer Vision and </a:t>
            </a:r>
            <a:br>
              <a:rPr lang="en-US" dirty="0"/>
            </a:br>
            <a:r>
              <a:rPr lang="en-US" dirty="0"/>
              <a:t>Pattern Recognition</a:t>
            </a:r>
          </a:p>
        </p:txBody>
      </p:sp>
      <p:sp>
        <p:nvSpPr>
          <p:cNvPr id="3" name="Subtitle 2">
            <a:extLst>
              <a:ext uri="{FF2B5EF4-FFF2-40B4-BE49-F238E27FC236}">
                <a16:creationId xmlns:a16="http://schemas.microsoft.com/office/drawing/2014/main" id="{4E6CCB1D-CA4A-1533-9F76-B8007B532DBC}"/>
              </a:ext>
            </a:extLst>
          </p:cNvPr>
          <p:cNvSpPr>
            <a:spLocks noGrp="1"/>
          </p:cNvSpPr>
          <p:nvPr>
            <p:ph type="subTitle" idx="1"/>
          </p:nvPr>
        </p:nvSpPr>
        <p:spPr/>
        <p:txBody>
          <a:bodyPr/>
          <a:lstStyle/>
          <a:p>
            <a:r>
              <a:rPr lang="en-US" dirty="0"/>
              <a:t>Pinhole Camera and Perspective Projection</a:t>
            </a:r>
          </a:p>
          <a:p>
            <a:r>
              <a:rPr lang="en-US" dirty="0"/>
              <a:t>2026 Spring</a:t>
            </a:r>
          </a:p>
        </p:txBody>
      </p:sp>
    </p:spTree>
    <p:extLst>
      <p:ext uri="{BB962C8B-B14F-4D97-AF65-F5344CB8AC3E}">
        <p14:creationId xmlns:p14="http://schemas.microsoft.com/office/powerpoint/2010/main" val="38714637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4065-6084-F719-1F88-7A83D2837639}"/>
              </a:ext>
            </a:extLst>
          </p:cNvPr>
          <p:cNvSpPr>
            <a:spLocks noGrp="1"/>
          </p:cNvSpPr>
          <p:nvPr>
            <p:ph type="title"/>
          </p:nvPr>
        </p:nvSpPr>
        <p:spPr/>
        <p:txBody>
          <a:bodyPr/>
          <a:lstStyle/>
          <a:p>
            <a:r>
              <a:rPr lang="en-US" dirty="0"/>
              <a:t>Pinhole Cameras</a:t>
            </a:r>
          </a:p>
        </p:txBody>
      </p:sp>
      <p:sp>
        <p:nvSpPr>
          <p:cNvPr id="4" name="Content Placeholder 3">
            <a:extLst>
              <a:ext uri="{FF2B5EF4-FFF2-40B4-BE49-F238E27FC236}">
                <a16:creationId xmlns:a16="http://schemas.microsoft.com/office/drawing/2014/main" id="{0412513C-24FB-3A26-D4E2-AB4D406C3529}"/>
              </a:ext>
            </a:extLst>
          </p:cNvPr>
          <p:cNvSpPr>
            <a:spLocks noGrp="1"/>
          </p:cNvSpPr>
          <p:nvPr>
            <p:ph idx="1"/>
          </p:nvPr>
        </p:nvSpPr>
        <p:spPr>
          <a:xfrm>
            <a:off x="808382" y="1595230"/>
            <a:ext cx="4765104" cy="3821596"/>
          </a:xfrm>
        </p:spPr>
        <p:txBody>
          <a:bodyPr>
            <a:normAutofit/>
          </a:bodyPr>
          <a:lstStyle/>
          <a:p>
            <a:r>
              <a:rPr lang="en-US" sz="2000" dirty="0"/>
              <a:t>The pinhole camera and camera obscura principle illustrated in 1925, in The Boy Scientist. </a:t>
            </a:r>
          </a:p>
          <a:p>
            <a:r>
              <a:rPr lang="en-US" sz="2000" dirty="0"/>
              <a:t>This illustration depicts the simplicity and fundamental mechanics of the pinhole camera model, highlighting its significance in the evolution of photographic techniques. </a:t>
            </a:r>
          </a:p>
        </p:txBody>
      </p:sp>
      <p:pic>
        <p:nvPicPr>
          <p:cNvPr id="2050" name="Picture 2">
            <a:extLst>
              <a:ext uri="{FF2B5EF4-FFF2-40B4-BE49-F238E27FC236}">
                <a16:creationId xmlns:a16="http://schemas.microsoft.com/office/drawing/2014/main" id="{D88C6041-D929-BD6F-06EA-427B0C0AE1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082"/>
          <a:stretch>
            <a:fillRect/>
          </a:stretch>
        </p:blipFill>
        <p:spPr bwMode="auto">
          <a:xfrm>
            <a:off x="6313714" y="337930"/>
            <a:ext cx="3730018" cy="1844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C75268-F466-649E-A4ED-6F00EFCB22D0}"/>
              </a:ext>
            </a:extLst>
          </p:cNvPr>
          <p:cNvSpPr txBox="1"/>
          <p:nvPr/>
        </p:nvSpPr>
        <p:spPr>
          <a:xfrm>
            <a:off x="2042971" y="5416826"/>
            <a:ext cx="10000171" cy="276999"/>
          </a:xfrm>
          <a:prstGeom prst="rect">
            <a:avLst/>
          </a:prstGeom>
          <a:noFill/>
        </p:spPr>
        <p:txBody>
          <a:bodyPr wrap="square" rtlCol="0">
            <a:spAutoFit/>
          </a:bodyPr>
          <a:lstStyle/>
          <a:p>
            <a:r>
              <a:rPr lang="en-US" sz="1200" dirty="0"/>
              <a:t>Reference: </a:t>
            </a:r>
            <a:r>
              <a:rPr lang="en-US" sz="1200" dirty="0">
                <a:hlinkClick r:id="rId3"/>
              </a:rPr>
              <a:t>https://www.scratchapixel.com/lessons/3d-basic-rendering/3d-viewing-pinhole-camera/how-pinhole-camera-works-part-1.html</a:t>
            </a:r>
            <a:r>
              <a:rPr lang="en-US" sz="1200" dirty="0"/>
              <a:t> </a:t>
            </a:r>
          </a:p>
        </p:txBody>
      </p:sp>
      <p:pic>
        <p:nvPicPr>
          <p:cNvPr id="7" name="Picture 2">
            <a:extLst>
              <a:ext uri="{FF2B5EF4-FFF2-40B4-BE49-F238E27FC236}">
                <a16:creationId xmlns:a16="http://schemas.microsoft.com/office/drawing/2014/main" id="{60B14722-6488-01D1-ED16-30ABA5208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714" y="2505493"/>
            <a:ext cx="4000268" cy="250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381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EC03-E9C9-6879-0F55-C029D45071B1}"/>
              </a:ext>
            </a:extLst>
          </p:cNvPr>
          <p:cNvSpPr>
            <a:spLocks noGrp="1"/>
          </p:cNvSpPr>
          <p:nvPr>
            <p:ph type="title"/>
          </p:nvPr>
        </p:nvSpPr>
        <p:spPr/>
        <p:txBody>
          <a:bodyPr/>
          <a:lstStyle/>
          <a:p>
            <a:r>
              <a:rPr lang="en-US" dirty="0"/>
              <a:t>Pinhole Cameras</a:t>
            </a:r>
          </a:p>
        </p:txBody>
      </p:sp>
      <p:sp>
        <p:nvSpPr>
          <p:cNvPr id="3" name="Content Placeholder 2">
            <a:extLst>
              <a:ext uri="{FF2B5EF4-FFF2-40B4-BE49-F238E27FC236}">
                <a16:creationId xmlns:a16="http://schemas.microsoft.com/office/drawing/2014/main" id="{2362F2A9-3339-1CA6-1A29-A6DEE03A472A}"/>
              </a:ext>
            </a:extLst>
          </p:cNvPr>
          <p:cNvSpPr>
            <a:spLocks noGrp="1"/>
          </p:cNvSpPr>
          <p:nvPr>
            <p:ph idx="1"/>
          </p:nvPr>
        </p:nvSpPr>
        <p:spPr>
          <a:xfrm>
            <a:off x="808382" y="1595230"/>
            <a:ext cx="4876139" cy="3821596"/>
          </a:xfrm>
        </p:spPr>
        <p:txBody>
          <a:bodyPr>
            <a:normAutofit/>
          </a:bodyPr>
          <a:lstStyle/>
          <a:p>
            <a:r>
              <a:rPr lang="en-US" sz="2000" dirty="0">
                <a:latin typeface="+mj-lt"/>
              </a:rPr>
              <a:t>The simplest type of camera. </a:t>
            </a:r>
          </a:p>
          <a:p>
            <a:r>
              <a:rPr lang="en-US" sz="2000" dirty="0">
                <a:latin typeface="+mj-lt"/>
              </a:rPr>
              <a:t>It consists of a simple, lightproof box with a very small hole in the front, known as an </a:t>
            </a:r>
            <a:r>
              <a:rPr lang="en-US" sz="2000" b="1" dirty="0">
                <a:latin typeface="+mj-lt"/>
              </a:rPr>
              <a:t>aperture</a:t>
            </a:r>
            <a:r>
              <a:rPr lang="en-US" sz="2000" dirty="0">
                <a:latin typeface="+mj-lt"/>
              </a:rPr>
              <a:t>, and some light-sensitive film or paper placed inside the box on the side facing this pinhole. </a:t>
            </a:r>
          </a:p>
          <a:p>
            <a:r>
              <a:rPr lang="en-US" sz="2000" dirty="0">
                <a:latin typeface="+mj-lt"/>
              </a:rPr>
              <a:t>To take a picture, you simply open the aperture to expose the film to light. </a:t>
            </a:r>
          </a:p>
        </p:txBody>
      </p:sp>
      <p:pic>
        <p:nvPicPr>
          <p:cNvPr id="5124" name="Picture 4">
            <a:extLst>
              <a:ext uri="{FF2B5EF4-FFF2-40B4-BE49-F238E27FC236}">
                <a16:creationId xmlns:a16="http://schemas.microsoft.com/office/drawing/2014/main" id="{373443E2-8BE7-8ECA-EF5C-53665048F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2139" y="909430"/>
            <a:ext cx="5184417" cy="3348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EE0442-A01D-1266-BA08-07F14A5F6062}"/>
              </a:ext>
            </a:extLst>
          </p:cNvPr>
          <p:cNvSpPr txBox="1"/>
          <p:nvPr/>
        </p:nvSpPr>
        <p:spPr>
          <a:xfrm>
            <a:off x="5932170" y="5143500"/>
            <a:ext cx="6057900" cy="523220"/>
          </a:xfrm>
          <a:prstGeom prst="rect">
            <a:avLst/>
          </a:prstGeom>
          <a:noFill/>
        </p:spPr>
        <p:txBody>
          <a:bodyPr wrap="square" rtlCol="0">
            <a:spAutoFit/>
          </a:bodyPr>
          <a:lstStyle/>
          <a:p>
            <a:r>
              <a:rPr lang="en-US" sz="1400" dirty="0"/>
              <a:t>Image source: </a:t>
            </a:r>
            <a:r>
              <a:rPr lang="en-US" sz="1400" dirty="0">
                <a:hlinkClick r:id="rId3"/>
              </a:rPr>
              <a:t>https://www.scratchapixel.com/lessons/3d-basic-rendering/3d-viewing-pinhole-camera/how-pinhole-camera-works-part-1.html</a:t>
            </a:r>
            <a:r>
              <a:rPr lang="en-US" sz="1400" dirty="0"/>
              <a:t> </a:t>
            </a:r>
          </a:p>
        </p:txBody>
      </p:sp>
    </p:spTree>
    <p:extLst>
      <p:ext uri="{BB962C8B-B14F-4D97-AF65-F5344CB8AC3E}">
        <p14:creationId xmlns:p14="http://schemas.microsoft.com/office/powerpoint/2010/main" val="31708667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9EF5C-8E84-5ED0-089C-EDFAC334DFC2}"/>
              </a:ext>
            </a:extLst>
          </p:cNvPr>
          <p:cNvSpPr>
            <a:spLocks noGrp="1"/>
          </p:cNvSpPr>
          <p:nvPr>
            <p:ph type="title"/>
          </p:nvPr>
        </p:nvSpPr>
        <p:spPr/>
        <p:txBody>
          <a:bodyPr/>
          <a:lstStyle/>
          <a:p>
            <a:r>
              <a:rPr lang="en-US" dirty="0"/>
              <a:t>A Virtual Pinhole Camera Model (Part 1)</a:t>
            </a:r>
          </a:p>
        </p:txBody>
      </p:sp>
      <p:sp>
        <p:nvSpPr>
          <p:cNvPr id="3" name="Content Placeholder 2">
            <a:extLst>
              <a:ext uri="{FF2B5EF4-FFF2-40B4-BE49-F238E27FC236}">
                <a16:creationId xmlns:a16="http://schemas.microsoft.com/office/drawing/2014/main" id="{91ABB9D0-0A8E-2CC8-750A-E5D021DF54E9}"/>
              </a:ext>
            </a:extLst>
          </p:cNvPr>
          <p:cNvSpPr>
            <a:spLocks noGrp="1"/>
          </p:cNvSpPr>
          <p:nvPr>
            <p:ph idx="1"/>
          </p:nvPr>
        </p:nvSpPr>
        <p:spPr>
          <a:xfrm>
            <a:off x="1523999" y="1714500"/>
            <a:ext cx="9143999" cy="1714500"/>
          </a:xfrm>
          <a:noFill/>
        </p:spPr>
        <p:txBody>
          <a:bodyPr/>
          <a:lstStyle/>
          <a:p>
            <a:pPr marL="45720" indent="0">
              <a:buNone/>
            </a:pPr>
            <a:r>
              <a:rPr lang="en-US" sz="2400" dirty="0"/>
              <a:t>You may have noticed that the pinhole camera models generate inverted image.</a:t>
            </a:r>
          </a:p>
          <a:p>
            <a:pPr marL="365760" lvl="1" indent="0" algn="ctr">
              <a:buNone/>
            </a:pPr>
            <a:r>
              <a:rPr lang="en-US" sz="2000" dirty="0"/>
              <a:t>Object      Pinhole      Image plane</a:t>
            </a:r>
          </a:p>
          <a:p>
            <a:pPr marL="365760" lvl="1" indent="0">
              <a:buNone/>
            </a:pPr>
            <a:r>
              <a:rPr lang="en-US" dirty="0"/>
              <a:t>                                ↑            •                  ↓</a:t>
            </a:r>
          </a:p>
        </p:txBody>
      </p:sp>
      <p:sp>
        <p:nvSpPr>
          <p:cNvPr id="4" name="TextBox 3">
            <a:extLst>
              <a:ext uri="{FF2B5EF4-FFF2-40B4-BE49-F238E27FC236}">
                <a16:creationId xmlns:a16="http://schemas.microsoft.com/office/drawing/2014/main" id="{DCE561DB-60A4-26F8-D288-4157C9970C34}"/>
              </a:ext>
            </a:extLst>
          </p:cNvPr>
          <p:cNvSpPr txBox="1"/>
          <p:nvPr/>
        </p:nvSpPr>
        <p:spPr>
          <a:xfrm>
            <a:off x="1709057" y="3429000"/>
            <a:ext cx="8839200" cy="2246769"/>
          </a:xfrm>
          <a:prstGeom prst="rect">
            <a:avLst/>
          </a:prstGeom>
          <a:noFill/>
        </p:spPr>
        <p:txBody>
          <a:bodyPr wrap="square" rtlCol="0">
            <a:spAutoFit/>
          </a:bodyPr>
          <a:lstStyle/>
          <a:p>
            <a:r>
              <a:rPr lang="en-US" sz="2400" dirty="0">
                <a:latin typeface="+mj-lt"/>
              </a:rPr>
              <a:t>In computer graphics and computer vision, most visualizations do something different.</a:t>
            </a:r>
          </a:p>
          <a:p>
            <a:pPr algn="ctr"/>
            <a:r>
              <a:rPr lang="en-US" sz="2000" dirty="0">
                <a:latin typeface="+mj-lt"/>
              </a:rPr>
              <a:t>Object      Image plane      Camera center</a:t>
            </a:r>
          </a:p>
          <a:p>
            <a:r>
              <a:rPr lang="en-US" sz="2400" dirty="0">
                <a:latin typeface="+mj-lt"/>
              </a:rPr>
              <a:t>                            ↑             ↑                        •</a:t>
            </a:r>
          </a:p>
          <a:p>
            <a:r>
              <a:rPr lang="en-US" sz="2400" dirty="0">
                <a:latin typeface="+mj-lt"/>
              </a:rPr>
              <a:t>(this is called a virtual image plane)</a:t>
            </a:r>
          </a:p>
          <a:p>
            <a:r>
              <a:rPr lang="en-US" sz="2400" dirty="0">
                <a:latin typeface="+mj-lt"/>
              </a:rPr>
              <a:t>  </a:t>
            </a:r>
          </a:p>
        </p:txBody>
      </p:sp>
    </p:spTree>
    <p:extLst>
      <p:ext uri="{BB962C8B-B14F-4D97-AF65-F5344CB8AC3E}">
        <p14:creationId xmlns:p14="http://schemas.microsoft.com/office/powerpoint/2010/main" val="39941860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33BAF-004C-D12C-23BB-65E4822E4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1F633-6EE9-484A-27AA-42D8724CCE44}"/>
              </a:ext>
            </a:extLst>
          </p:cNvPr>
          <p:cNvSpPr>
            <a:spLocks noGrp="1"/>
          </p:cNvSpPr>
          <p:nvPr>
            <p:ph type="title"/>
          </p:nvPr>
        </p:nvSpPr>
        <p:spPr>
          <a:xfrm>
            <a:off x="1524000" y="434340"/>
            <a:ext cx="9144000" cy="864704"/>
          </a:xfrm>
        </p:spPr>
        <p:txBody>
          <a:bodyPr/>
          <a:lstStyle/>
          <a:p>
            <a:r>
              <a:rPr lang="en-US" dirty="0"/>
              <a:t>A Virtual Pinhole Camera Model (Part 2)</a:t>
            </a:r>
          </a:p>
        </p:txBody>
      </p:sp>
      <p:pic>
        <p:nvPicPr>
          <p:cNvPr id="5" name="Picture 4" descr="A pink cat toy with a black background&#10;&#10;Description automatically generated">
            <a:extLst>
              <a:ext uri="{FF2B5EF4-FFF2-40B4-BE49-F238E27FC236}">
                <a16:creationId xmlns:a16="http://schemas.microsoft.com/office/drawing/2014/main" id="{92EE8938-6E12-D958-F827-1CEC69890A72}"/>
              </a:ext>
            </a:extLst>
          </p:cNvPr>
          <p:cNvPicPr>
            <a:picLocks noChangeAspect="1"/>
          </p:cNvPicPr>
          <p:nvPr/>
        </p:nvPicPr>
        <p:blipFill>
          <a:blip r:embed="rId2"/>
          <a:stretch>
            <a:fillRect/>
          </a:stretch>
        </p:blipFill>
        <p:spPr>
          <a:xfrm>
            <a:off x="9581581" y="4779541"/>
            <a:ext cx="1186971" cy="1257300"/>
          </a:xfrm>
          <a:prstGeom prst="rect">
            <a:avLst/>
          </a:prstGeom>
        </p:spPr>
      </p:pic>
      <p:sp>
        <p:nvSpPr>
          <p:cNvPr id="6" name="Oval Callout 5">
            <a:extLst>
              <a:ext uri="{FF2B5EF4-FFF2-40B4-BE49-F238E27FC236}">
                <a16:creationId xmlns:a16="http://schemas.microsoft.com/office/drawing/2014/main" id="{335D8B92-3017-3D8B-B30C-6F4A4954BAB8}"/>
              </a:ext>
            </a:extLst>
          </p:cNvPr>
          <p:cNvSpPr/>
          <p:nvPr/>
        </p:nvSpPr>
        <p:spPr>
          <a:xfrm>
            <a:off x="10670581" y="4561115"/>
            <a:ext cx="1303706" cy="625929"/>
          </a:xfrm>
          <a:prstGeom prst="wedgeEllipseCallout">
            <a:avLst>
              <a:gd name="adj1" fmla="val -43382"/>
              <a:gd name="adj2" fmla="val 83563"/>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Helvetica" pitchFamily="2" charset="0"/>
                <a:cs typeface="Arial" panose="020B0604020202020204" pitchFamily="34" charset="0"/>
              </a:rPr>
              <a:t>Why?</a:t>
            </a:r>
          </a:p>
        </p:txBody>
      </p:sp>
      <p:pic>
        <p:nvPicPr>
          <p:cNvPr id="1026" name="Picture 2">
            <a:extLst>
              <a:ext uri="{FF2B5EF4-FFF2-40B4-BE49-F238E27FC236}">
                <a16:creationId xmlns:a16="http://schemas.microsoft.com/office/drawing/2014/main" id="{F64205C6-D6F4-A70B-5882-2A088C411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710" y="1174750"/>
            <a:ext cx="6743700" cy="45085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90E44DA-5B63-2342-9E5B-918838E30752}"/>
              </a:ext>
            </a:extLst>
          </p:cNvPr>
          <p:cNvSpPr txBox="1"/>
          <p:nvPr/>
        </p:nvSpPr>
        <p:spPr>
          <a:xfrm>
            <a:off x="9597390" y="2800350"/>
            <a:ext cx="2594610" cy="1569660"/>
          </a:xfrm>
          <a:prstGeom prst="rect">
            <a:avLst/>
          </a:prstGeom>
          <a:noFill/>
        </p:spPr>
        <p:txBody>
          <a:bodyPr wrap="square" rtlCol="0">
            <a:spAutoFit/>
          </a:bodyPr>
          <a:lstStyle/>
          <a:p>
            <a:r>
              <a:rPr lang="en-US" sz="1600" dirty="0"/>
              <a:t>Image source: </a:t>
            </a:r>
            <a:r>
              <a:rPr lang="en-US" sz="1600" dirty="0">
                <a:hlinkClick r:id="rId4"/>
              </a:rPr>
              <a:t>https://www.scratchapixel.com/lessons/3d-basic-rendering/3d-viewing-pinhole-camera/virtual-pinhole-camera-model.html</a:t>
            </a:r>
            <a:r>
              <a:rPr lang="en-US" sz="1600" dirty="0"/>
              <a:t> </a:t>
            </a:r>
          </a:p>
        </p:txBody>
      </p:sp>
    </p:spTree>
    <p:extLst>
      <p:ext uri="{BB962C8B-B14F-4D97-AF65-F5344CB8AC3E}">
        <p14:creationId xmlns:p14="http://schemas.microsoft.com/office/powerpoint/2010/main" val="18844304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3C259-9B93-CC65-F758-B2F75CB95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22DE8-1B17-6A88-70AC-1DEC205FC0B3}"/>
              </a:ext>
            </a:extLst>
          </p:cNvPr>
          <p:cNvSpPr>
            <a:spLocks noGrp="1"/>
          </p:cNvSpPr>
          <p:nvPr>
            <p:ph type="title"/>
          </p:nvPr>
        </p:nvSpPr>
        <p:spPr>
          <a:xfrm>
            <a:off x="1524000" y="434340"/>
            <a:ext cx="9144000" cy="864704"/>
          </a:xfrm>
        </p:spPr>
        <p:txBody>
          <a:bodyPr/>
          <a:lstStyle/>
          <a:p>
            <a:r>
              <a:rPr lang="en-US" dirty="0"/>
              <a:t>A Virtual Pinhole Camera Model (Part 3)</a:t>
            </a:r>
          </a:p>
        </p:txBody>
      </p:sp>
      <p:pic>
        <p:nvPicPr>
          <p:cNvPr id="1026" name="Picture 2">
            <a:extLst>
              <a:ext uri="{FF2B5EF4-FFF2-40B4-BE49-F238E27FC236}">
                <a16:creationId xmlns:a16="http://schemas.microsoft.com/office/drawing/2014/main" id="{859DFB53-77A1-47B0-D6BD-56DB0ED54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3" y="1174750"/>
            <a:ext cx="6743700" cy="45085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940182B-B4C6-BC5F-CF56-1D00B638EDB8}"/>
              </a:ext>
            </a:extLst>
          </p:cNvPr>
          <p:cNvSpPr txBox="1"/>
          <p:nvPr/>
        </p:nvSpPr>
        <p:spPr>
          <a:xfrm>
            <a:off x="6636676" y="4935069"/>
            <a:ext cx="5635334" cy="830997"/>
          </a:xfrm>
          <a:prstGeom prst="rect">
            <a:avLst/>
          </a:prstGeom>
          <a:noFill/>
        </p:spPr>
        <p:txBody>
          <a:bodyPr wrap="square" rtlCol="0">
            <a:spAutoFit/>
          </a:bodyPr>
          <a:lstStyle/>
          <a:p>
            <a:r>
              <a:rPr lang="en-US" sz="1600" dirty="0"/>
              <a:t>Image source: </a:t>
            </a:r>
            <a:r>
              <a:rPr lang="en-US" sz="1600" dirty="0">
                <a:hlinkClick r:id="rId3"/>
              </a:rPr>
              <a:t>https://www.scratchapixel.com/lessons/3d-basic-rendering/3d-viewing-pinhole-camera/virtual-pinhole-camera-model.html</a:t>
            </a:r>
            <a:r>
              <a:rPr lang="en-US" sz="1600" dirty="0"/>
              <a:t> </a:t>
            </a:r>
          </a:p>
        </p:txBody>
      </p:sp>
      <p:sp>
        <p:nvSpPr>
          <p:cNvPr id="3" name="TextBox 2">
            <a:extLst>
              <a:ext uri="{FF2B5EF4-FFF2-40B4-BE49-F238E27FC236}">
                <a16:creationId xmlns:a16="http://schemas.microsoft.com/office/drawing/2014/main" id="{DE9FC26F-EEFC-FB84-F5A8-C8489E6DDF46}"/>
              </a:ext>
            </a:extLst>
          </p:cNvPr>
          <p:cNvSpPr txBox="1"/>
          <p:nvPr/>
        </p:nvSpPr>
        <p:spPr>
          <a:xfrm>
            <a:off x="6636676" y="1440180"/>
            <a:ext cx="5044784" cy="3477875"/>
          </a:xfrm>
          <a:prstGeom prst="rect">
            <a:avLst/>
          </a:prstGeom>
          <a:noFill/>
        </p:spPr>
        <p:txBody>
          <a:bodyPr wrap="square" rtlCol="0">
            <a:spAutoFit/>
          </a:bodyPr>
          <a:lstStyle/>
          <a:p>
            <a:pPr marL="342900" indent="-342900">
              <a:buFont typeface="Wingdings" pitchFamily="2" charset="2"/>
              <a:buChar char="§"/>
            </a:pPr>
            <a:r>
              <a:rPr lang="en-US" sz="2000" dirty="0">
                <a:latin typeface="+mj-lt"/>
              </a:rPr>
              <a:t>In real world, the image plane cannot be located in front of the aperture.</a:t>
            </a:r>
          </a:p>
          <a:p>
            <a:pPr marL="342900" indent="-342900">
              <a:buFont typeface="Wingdings" pitchFamily="2" charset="2"/>
              <a:buChar char="§"/>
            </a:pPr>
            <a:r>
              <a:rPr lang="en-US" sz="2000" dirty="0">
                <a:latin typeface="+mj-lt"/>
              </a:rPr>
              <a:t>In the </a:t>
            </a:r>
            <a:r>
              <a:rPr lang="en-US" sz="2000" b="1" dirty="0">
                <a:latin typeface="+mj-lt"/>
              </a:rPr>
              <a:t>virtual</a:t>
            </a:r>
            <a:r>
              <a:rPr lang="en-US" sz="2000" dirty="0">
                <a:latin typeface="+mj-lt"/>
              </a:rPr>
              <a:t> world of computers, constructing our camera in this manner is feasible. </a:t>
            </a:r>
          </a:p>
          <a:p>
            <a:pPr marL="342900" indent="-342900">
              <a:buFont typeface="Wingdings" pitchFamily="2" charset="2"/>
              <a:buChar char="§"/>
            </a:pPr>
            <a:r>
              <a:rPr lang="en-US" sz="2000" dirty="0">
                <a:latin typeface="+mj-lt"/>
              </a:rPr>
              <a:t>This way, the projected image of the scene on the image plane is not inverted.</a:t>
            </a:r>
          </a:p>
          <a:p>
            <a:pPr marL="342900" indent="-342900">
              <a:buFont typeface="Wingdings" pitchFamily="2" charset="2"/>
              <a:buChar char="§"/>
            </a:pPr>
            <a:r>
              <a:rPr lang="en-US" sz="2000" dirty="0">
                <a:latin typeface="+mj-lt"/>
              </a:rPr>
              <a:t>The real-world and virtual models are equivalent (the difference is just a sign conversion)</a:t>
            </a:r>
          </a:p>
        </p:txBody>
      </p:sp>
    </p:spTree>
    <p:extLst>
      <p:ext uri="{BB962C8B-B14F-4D97-AF65-F5344CB8AC3E}">
        <p14:creationId xmlns:p14="http://schemas.microsoft.com/office/powerpoint/2010/main" val="5890038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3D8F16-04A0-9DD7-DCB0-65B34EC7B5B9}"/>
              </a:ext>
            </a:extLst>
          </p:cNvPr>
          <p:cNvSpPr>
            <a:spLocks noGrp="1"/>
          </p:cNvSpPr>
          <p:nvPr>
            <p:ph type="title"/>
          </p:nvPr>
        </p:nvSpPr>
        <p:spPr>
          <a:xfrm>
            <a:off x="2023110" y="5572461"/>
            <a:ext cx="9720655" cy="896834"/>
          </a:xfrm>
        </p:spPr>
        <p:txBody>
          <a:bodyPr>
            <a:normAutofit/>
          </a:bodyPr>
          <a:lstStyle/>
          <a:p>
            <a:r>
              <a:rPr lang="en-US" dirty="0"/>
              <a:t>Perspective Projection of a 3D Point </a:t>
            </a:r>
          </a:p>
        </p:txBody>
      </p:sp>
      <p:pic>
        <p:nvPicPr>
          <p:cNvPr id="6152" name="Picture 8" descr="One point perspective interior">
            <a:extLst>
              <a:ext uri="{FF2B5EF4-FFF2-40B4-BE49-F238E27FC236}">
                <a16:creationId xmlns:a16="http://schemas.microsoft.com/office/drawing/2014/main" id="{6ACADA2C-B263-116B-EDE7-CCDAF55F11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8303" b="11130"/>
          <a:stretch>
            <a:fillRect/>
          </a:stretch>
        </p:blipFill>
        <p:spPr bwMode="auto">
          <a:xfrm>
            <a:off x="4417707" y="155959"/>
            <a:ext cx="7284406" cy="50788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9547C64-8656-4B04-4757-BB6B1C1500F2}"/>
              </a:ext>
            </a:extLst>
          </p:cNvPr>
          <p:cNvSpPr txBox="1"/>
          <p:nvPr/>
        </p:nvSpPr>
        <p:spPr>
          <a:xfrm>
            <a:off x="4417707" y="5326380"/>
            <a:ext cx="7284406" cy="369332"/>
          </a:xfrm>
          <a:prstGeom prst="rect">
            <a:avLst/>
          </a:prstGeom>
          <a:noFill/>
        </p:spPr>
        <p:txBody>
          <a:bodyPr wrap="square" rtlCol="0">
            <a:spAutoFit/>
          </a:bodyPr>
          <a:lstStyle/>
          <a:p>
            <a:pPr algn="ctr"/>
            <a:r>
              <a:rPr lang="en-US" dirty="0"/>
              <a:t>Image source: </a:t>
            </a:r>
            <a:r>
              <a:rPr lang="en-US" dirty="0">
                <a:hlinkClick r:id="rId3"/>
              </a:rPr>
              <a:t>https://thevirtualinstructor.com/onepointperspective.html</a:t>
            </a:r>
            <a:r>
              <a:rPr lang="en-US" dirty="0"/>
              <a:t> </a:t>
            </a:r>
          </a:p>
        </p:txBody>
      </p:sp>
    </p:spTree>
    <p:extLst>
      <p:ext uri="{BB962C8B-B14F-4D97-AF65-F5344CB8AC3E}">
        <p14:creationId xmlns:p14="http://schemas.microsoft.com/office/powerpoint/2010/main" val="33401406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96FC-0217-33DA-C71B-5A09771B0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D4F14B-E229-B27E-3130-BE8384A362EA}"/>
              </a:ext>
            </a:extLst>
          </p:cNvPr>
          <p:cNvSpPr>
            <a:spLocks noGrp="1"/>
          </p:cNvSpPr>
          <p:nvPr>
            <p:ph type="title"/>
          </p:nvPr>
        </p:nvSpPr>
        <p:spPr>
          <a:xfrm>
            <a:off x="1524000" y="34290"/>
            <a:ext cx="9144000" cy="864704"/>
          </a:xfrm>
        </p:spPr>
        <p:txBody>
          <a:bodyPr>
            <a:normAutofit fontScale="90000"/>
          </a:bodyPr>
          <a:lstStyle/>
          <a:p>
            <a:r>
              <a:rPr lang="en-US" dirty="0"/>
              <a:t>Goal: Compute the Location on Image Plane</a:t>
            </a:r>
          </a:p>
        </p:txBody>
      </p:sp>
      <p:pic>
        <p:nvPicPr>
          <p:cNvPr id="5" name="Content Placeholder 4">
            <a:extLst>
              <a:ext uri="{FF2B5EF4-FFF2-40B4-BE49-F238E27FC236}">
                <a16:creationId xmlns:a16="http://schemas.microsoft.com/office/drawing/2014/main" id="{7CC11602-83FF-E57F-E3AD-C0F1F305F797}"/>
              </a:ext>
            </a:extLst>
          </p:cNvPr>
          <p:cNvPicPr>
            <a:picLocks noGrp="1" noChangeAspect="1"/>
          </p:cNvPicPr>
          <p:nvPr>
            <p:ph idx="1"/>
          </p:nvPr>
        </p:nvPicPr>
        <p:blipFill>
          <a:blip r:embed="rId2"/>
          <a:stretch>
            <a:fillRect/>
          </a:stretch>
        </p:blipFill>
        <p:spPr>
          <a:xfrm>
            <a:off x="1130300" y="899292"/>
            <a:ext cx="7762240" cy="4914678"/>
          </a:xfrm>
          <a:noFill/>
        </p:spPr>
      </p:pic>
      <p:sp>
        <p:nvSpPr>
          <p:cNvPr id="6" name="TextBox 5">
            <a:extLst>
              <a:ext uri="{FF2B5EF4-FFF2-40B4-BE49-F238E27FC236}">
                <a16:creationId xmlns:a16="http://schemas.microsoft.com/office/drawing/2014/main" id="{A931114A-4587-AC4C-95AB-F4C4F5AC0A21}"/>
              </a:ext>
            </a:extLst>
          </p:cNvPr>
          <p:cNvSpPr txBox="1"/>
          <p:nvPr/>
        </p:nvSpPr>
        <p:spPr>
          <a:xfrm>
            <a:off x="9246870" y="4320540"/>
            <a:ext cx="2743200" cy="1077218"/>
          </a:xfrm>
          <a:prstGeom prst="rect">
            <a:avLst/>
          </a:prstGeom>
          <a:noFill/>
        </p:spPr>
        <p:txBody>
          <a:bodyPr wrap="square" rtlCol="0">
            <a:spAutoFit/>
          </a:bodyPr>
          <a:lstStyle/>
          <a:p>
            <a:r>
              <a:rPr lang="en-US" sz="1600" dirty="0"/>
              <a:t>Credit: MIT 16.485, the pdf notes can be found in </a:t>
            </a:r>
            <a:r>
              <a:rPr lang="en-US" sz="1600" dirty="0">
                <a:hlinkClick r:id="rId3"/>
              </a:rPr>
              <a:t>https://vnav.mit.edu/material/11-ImageFormation-notes.pdf</a:t>
            </a:r>
            <a:endParaRPr lang="en-US" sz="1600" dirty="0"/>
          </a:p>
        </p:txBody>
      </p:sp>
    </p:spTree>
    <p:extLst>
      <p:ext uri="{BB962C8B-B14F-4D97-AF65-F5344CB8AC3E}">
        <p14:creationId xmlns:p14="http://schemas.microsoft.com/office/powerpoint/2010/main" val="2421760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803FA-C3F0-9951-384B-D1FF826E1543}"/>
              </a:ext>
            </a:extLst>
          </p:cNvPr>
          <p:cNvSpPr>
            <a:spLocks noGrp="1"/>
          </p:cNvSpPr>
          <p:nvPr>
            <p:ph type="title"/>
          </p:nvPr>
        </p:nvSpPr>
        <p:spPr/>
        <p:txBody>
          <a:bodyPr/>
          <a:lstStyle/>
          <a:p>
            <a:r>
              <a:rPr lang="en-US" dirty="0"/>
              <a:t>Using the Similarity of Triangles </a:t>
            </a:r>
            <a:r>
              <a:rPr lang="en-US" dirty="0">
                <a:sym typeface="Wingdings" pitchFamily="2" charset="2"/>
              </a:rPr>
              <a:t></a:t>
            </a:r>
            <a:endParaRPr lang="en-US" dirty="0"/>
          </a:p>
        </p:txBody>
      </p:sp>
      <p:pic>
        <p:nvPicPr>
          <p:cNvPr id="4" name="Content Placeholder 4">
            <a:extLst>
              <a:ext uri="{FF2B5EF4-FFF2-40B4-BE49-F238E27FC236}">
                <a16:creationId xmlns:a16="http://schemas.microsoft.com/office/drawing/2014/main" id="{B10C94AB-51EB-CD94-4DE9-FBB68F057FC3}"/>
              </a:ext>
            </a:extLst>
          </p:cNvPr>
          <p:cNvPicPr>
            <a:picLocks noGrp="1" noChangeAspect="1"/>
          </p:cNvPicPr>
          <p:nvPr>
            <p:ph idx="1"/>
          </p:nvPr>
        </p:nvPicPr>
        <p:blipFill>
          <a:blip r:embed="rId2"/>
          <a:srcRect l="30497" t="61240" b="8759"/>
          <a:stretch>
            <a:fillRect/>
          </a:stretch>
        </p:blipFill>
        <p:spPr>
          <a:xfrm>
            <a:off x="1840230" y="1474470"/>
            <a:ext cx="9326880" cy="2549084"/>
          </a:xfrm>
          <a:noFill/>
        </p:spPr>
      </p:pic>
      <p:pic>
        <p:nvPicPr>
          <p:cNvPr id="7" name="Picture 6">
            <a:extLst>
              <a:ext uri="{FF2B5EF4-FFF2-40B4-BE49-F238E27FC236}">
                <a16:creationId xmlns:a16="http://schemas.microsoft.com/office/drawing/2014/main" id="{440E9047-9600-CEC7-6AA8-76892DED68BB}"/>
              </a:ext>
            </a:extLst>
          </p:cNvPr>
          <p:cNvPicPr>
            <a:picLocks noChangeAspect="1"/>
          </p:cNvPicPr>
          <p:nvPr/>
        </p:nvPicPr>
        <p:blipFill>
          <a:blip r:embed="rId3"/>
          <a:stretch>
            <a:fillRect/>
          </a:stretch>
        </p:blipFill>
        <p:spPr>
          <a:xfrm>
            <a:off x="1544279" y="3749234"/>
            <a:ext cx="9918781" cy="1954336"/>
          </a:xfrm>
          <a:prstGeom prst="rect">
            <a:avLst/>
          </a:prstGeom>
        </p:spPr>
      </p:pic>
    </p:spTree>
    <p:extLst>
      <p:ext uri="{BB962C8B-B14F-4D97-AF65-F5344CB8AC3E}">
        <p14:creationId xmlns:p14="http://schemas.microsoft.com/office/powerpoint/2010/main" val="838944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7353-2415-460A-45AB-54330957222C}"/>
              </a:ext>
            </a:extLst>
          </p:cNvPr>
          <p:cNvSpPr>
            <a:spLocks noGrp="1"/>
          </p:cNvSpPr>
          <p:nvPr>
            <p:ph type="title"/>
          </p:nvPr>
        </p:nvSpPr>
        <p:spPr/>
        <p:txBody>
          <a:bodyPr/>
          <a:lstStyle/>
          <a:p>
            <a:r>
              <a:rPr lang="en-US" dirty="0"/>
              <a:t>Conversion to Pixels</a:t>
            </a:r>
          </a:p>
        </p:txBody>
      </p:sp>
      <p:pic>
        <p:nvPicPr>
          <p:cNvPr id="5" name="Content Placeholder 4">
            <a:extLst>
              <a:ext uri="{FF2B5EF4-FFF2-40B4-BE49-F238E27FC236}">
                <a16:creationId xmlns:a16="http://schemas.microsoft.com/office/drawing/2014/main" id="{A977E044-EE70-9203-6216-8D13F1C77B36}"/>
              </a:ext>
            </a:extLst>
          </p:cNvPr>
          <p:cNvPicPr>
            <a:picLocks noGrp="1" noChangeAspect="1"/>
          </p:cNvPicPr>
          <p:nvPr>
            <p:ph idx="1"/>
          </p:nvPr>
        </p:nvPicPr>
        <p:blipFill>
          <a:blip r:embed="rId2"/>
          <a:stretch>
            <a:fillRect/>
          </a:stretch>
        </p:blipFill>
        <p:spPr>
          <a:xfrm>
            <a:off x="566756" y="1407954"/>
            <a:ext cx="11476654" cy="2021046"/>
          </a:xfrm>
        </p:spPr>
      </p:pic>
      <p:pic>
        <p:nvPicPr>
          <p:cNvPr id="6" name="Content Placeholder 4">
            <a:extLst>
              <a:ext uri="{FF2B5EF4-FFF2-40B4-BE49-F238E27FC236}">
                <a16:creationId xmlns:a16="http://schemas.microsoft.com/office/drawing/2014/main" id="{3074CDBE-AB25-F6C8-CD41-8CB3A62B8B39}"/>
              </a:ext>
            </a:extLst>
          </p:cNvPr>
          <p:cNvPicPr>
            <a:picLocks noChangeAspect="1"/>
          </p:cNvPicPr>
          <p:nvPr/>
        </p:nvPicPr>
        <p:blipFill>
          <a:blip r:embed="rId3"/>
          <a:srcRect l="32264" t="12633" r="37402" b="39690"/>
          <a:stretch>
            <a:fillRect/>
          </a:stretch>
        </p:blipFill>
        <p:spPr>
          <a:xfrm>
            <a:off x="8923020" y="3595061"/>
            <a:ext cx="3257550" cy="3241737"/>
          </a:xfrm>
          <a:prstGeom prst="rect">
            <a:avLst/>
          </a:prstGeom>
          <a:noFill/>
        </p:spPr>
      </p:pic>
      <p:sp>
        <p:nvSpPr>
          <p:cNvPr id="7" name="TextBox 6">
            <a:extLst>
              <a:ext uri="{FF2B5EF4-FFF2-40B4-BE49-F238E27FC236}">
                <a16:creationId xmlns:a16="http://schemas.microsoft.com/office/drawing/2014/main" id="{C03061C7-6759-2AFA-33E5-D3A2DEFDD86C}"/>
              </a:ext>
            </a:extLst>
          </p:cNvPr>
          <p:cNvSpPr txBox="1"/>
          <p:nvPr/>
        </p:nvSpPr>
        <p:spPr>
          <a:xfrm>
            <a:off x="715346" y="3726180"/>
            <a:ext cx="7731424" cy="1631216"/>
          </a:xfrm>
          <a:prstGeom prst="rect">
            <a:avLst/>
          </a:prstGeom>
          <a:noFill/>
        </p:spPr>
        <p:txBody>
          <a:bodyPr wrap="square" rtlCol="0">
            <a:spAutoFit/>
          </a:bodyPr>
          <a:lstStyle/>
          <a:p>
            <a:r>
              <a:rPr lang="en-US" sz="2000" dirty="0">
                <a:latin typeface="+mj-lt"/>
              </a:rPr>
              <a:t>Terminologies: </a:t>
            </a:r>
          </a:p>
          <a:p>
            <a:pPr marL="342900" indent="-342900">
              <a:buFont typeface="Arial" panose="020B0604020202020204" pitchFamily="34" charset="0"/>
              <a:buChar char="•"/>
            </a:pPr>
            <a:r>
              <a:rPr lang="en-US" sz="2000" dirty="0">
                <a:latin typeface="+mj-lt"/>
              </a:rPr>
              <a:t>[o</a:t>
            </a:r>
            <a:r>
              <a:rPr lang="en-US" sz="2000" baseline="-25000" dirty="0">
                <a:latin typeface="+mj-lt"/>
              </a:rPr>
              <a:t>x</a:t>
            </a:r>
            <a:r>
              <a:rPr lang="en-US" sz="2000" dirty="0">
                <a:latin typeface="+mj-lt"/>
              </a:rPr>
              <a:t>, o</a:t>
            </a:r>
            <a:r>
              <a:rPr lang="en-US" sz="2000" baseline="-25000" dirty="0">
                <a:latin typeface="+mj-lt"/>
              </a:rPr>
              <a:t>y</a:t>
            </a:r>
            <a:r>
              <a:rPr lang="en-US" sz="2000" dirty="0">
                <a:latin typeface="+mj-lt"/>
              </a:rPr>
              <a:t>] is called the principal point</a:t>
            </a:r>
          </a:p>
          <a:p>
            <a:pPr marL="342900" indent="-342900">
              <a:buFont typeface="Arial" panose="020B0604020202020204" pitchFamily="34" charset="0"/>
              <a:buChar char="•"/>
            </a:pPr>
            <a:r>
              <a:rPr lang="en-US" sz="2000" dirty="0" err="1">
                <a:latin typeface="+mj-lt"/>
              </a:rPr>
              <a:t>s</a:t>
            </a:r>
            <a:r>
              <a:rPr lang="en-US" sz="2000" baseline="-25000" dirty="0" err="1">
                <a:latin typeface="+mj-lt"/>
              </a:rPr>
              <a:t>x</a:t>
            </a:r>
            <a:r>
              <a:rPr lang="en-US" sz="2000" dirty="0" err="1">
                <a:latin typeface="+mj-lt"/>
              </a:rPr>
              <a:t>f</a:t>
            </a:r>
            <a:r>
              <a:rPr lang="en-US" sz="2000" dirty="0">
                <a:latin typeface="+mj-lt"/>
              </a:rPr>
              <a:t> is the focal length in horizontal pixels (usually denoted as </a:t>
            </a:r>
            <a:r>
              <a:rPr lang="en-US" sz="2000" dirty="0" err="1">
                <a:latin typeface="+mj-lt"/>
              </a:rPr>
              <a:t>f</a:t>
            </a:r>
            <a:r>
              <a:rPr lang="en-US" sz="2000" baseline="-25000" dirty="0" err="1">
                <a:latin typeface="+mj-lt"/>
              </a:rPr>
              <a:t>x</a:t>
            </a:r>
            <a:r>
              <a:rPr lang="en-US" sz="2000" dirty="0">
                <a:latin typeface="+mj-lt"/>
              </a:rPr>
              <a:t>)</a:t>
            </a:r>
          </a:p>
          <a:p>
            <a:pPr marL="342900" indent="-342900">
              <a:buFont typeface="Arial" panose="020B0604020202020204" pitchFamily="34" charset="0"/>
              <a:buChar char="•"/>
            </a:pPr>
            <a:r>
              <a:rPr lang="en-US" sz="2000" dirty="0" err="1">
                <a:latin typeface="+mj-lt"/>
              </a:rPr>
              <a:t>s</a:t>
            </a:r>
            <a:r>
              <a:rPr lang="en-US" sz="2000" baseline="-25000" dirty="0" err="1">
                <a:latin typeface="+mj-lt"/>
              </a:rPr>
              <a:t>y</a:t>
            </a:r>
            <a:r>
              <a:rPr lang="en-US" sz="2000" dirty="0" err="1">
                <a:latin typeface="+mj-lt"/>
              </a:rPr>
              <a:t>f</a:t>
            </a:r>
            <a:r>
              <a:rPr lang="en-US" sz="2000" dirty="0">
                <a:latin typeface="+mj-lt"/>
              </a:rPr>
              <a:t> is the focal length in vertical pixels (usually denoted as </a:t>
            </a:r>
            <a:r>
              <a:rPr lang="en-US" sz="2000" dirty="0" err="1">
                <a:latin typeface="+mj-lt"/>
              </a:rPr>
              <a:t>f</a:t>
            </a:r>
            <a:r>
              <a:rPr lang="en-US" sz="2000" baseline="-25000" dirty="0" err="1">
                <a:latin typeface="+mj-lt"/>
              </a:rPr>
              <a:t>y</a:t>
            </a:r>
            <a:r>
              <a:rPr lang="en-US" sz="2000" dirty="0">
                <a:latin typeface="+mj-lt"/>
              </a:rPr>
              <a:t>)</a:t>
            </a:r>
          </a:p>
          <a:p>
            <a:pPr marL="342900" indent="-342900">
              <a:buFont typeface="Arial" panose="020B0604020202020204" pitchFamily="34" charset="0"/>
              <a:buChar char="•"/>
            </a:pPr>
            <a:endParaRPr lang="en-US" sz="2000" dirty="0">
              <a:latin typeface="+mj-lt"/>
            </a:endParaRPr>
          </a:p>
        </p:txBody>
      </p:sp>
    </p:spTree>
    <p:extLst>
      <p:ext uri="{BB962C8B-B14F-4D97-AF65-F5344CB8AC3E}">
        <p14:creationId xmlns:p14="http://schemas.microsoft.com/office/powerpoint/2010/main" val="1614853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5B6DF85-6AC3-93E0-0183-230C7A602177}"/>
              </a:ext>
            </a:extLst>
          </p:cNvPr>
          <p:cNvGrpSpPr/>
          <p:nvPr/>
        </p:nvGrpSpPr>
        <p:grpSpPr>
          <a:xfrm>
            <a:off x="5002530" y="986624"/>
            <a:ext cx="3257550" cy="3293255"/>
            <a:chOff x="6328410" y="838034"/>
            <a:chExt cx="3257550" cy="3293255"/>
          </a:xfrm>
        </p:grpSpPr>
        <p:pic>
          <p:nvPicPr>
            <p:cNvPr id="5" name="Content Placeholder 4">
              <a:extLst>
                <a:ext uri="{FF2B5EF4-FFF2-40B4-BE49-F238E27FC236}">
                  <a16:creationId xmlns:a16="http://schemas.microsoft.com/office/drawing/2014/main" id="{E903B3FD-EBEF-DE7E-9898-DCADCCDBBBC8}"/>
                </a:ext>
              </a:extLst>
            </p:cNvPr>
            <p:cNvPicPr>
              <a:picLocks noChangeAspect="1"/>
            </p:cNvPicPr>
            <p:nvPr/>
          </p:nvPicPr>
          <p:blipFill>
            <a:blip r:embed="rId2"/>
            <a:srcRect l="32264" t="12633" r="37402" b="39690"/>
            <a:stretch>
              <a:fillRect/>
            </a:stretch>
          </p:blipFill>
          <p:spPr>
            <a:xfrm>
              <a:off x="6328410" y="889552"/>
              <a:ext cx="3257550" cy="3241737"/>
            </a:xfrm>
            <a:prstGeom prst="rect">
              <a:avLst/>
            </a:prstGeom>
            <a:noFill/>
          </p:spPr>
        </p:pic>
        <p:sp>
          <p:nvSpPr>
            <p:cNvPr id="6" name="Rectangle 5">
              <a:extLst>
                <a:ext uri="{FF2B5EF4-FFF2-40B4-BE49-F238E27FC236}">
                  <a16:creationId xmlns:a16="http://schemas.microsoft.com/office/drawing/2014/main" id="{89248710-CE5C-D667-6DC3-DDD8B5010354}"/>
                </a:ext>
              </a:extLst>
            </p:cNvPr>
            <p:cNvSpPr/>
            <p:nvPr/>
          </p:nvSpPr>
          <p:spPr>
            <a:xfrm>
              <a:off x="6377940" y="1531620"/>
              <a:ext cx="1325880" cy="20936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CFC9A39-4C23-62A5-2FD7-3E3B4BEE7354}"/>
                </a:ext>
              </a:extLst>
            </p:cNvPr>
            <p:cNvSpPr/>
            <p:nvPr/>
          </p:nvSpPr>
          <p:spPr>
            <a:xfrm>
              <a:off x="6631304" y="838034"/>
              <a:ext cx="1838325" cy="5887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8B762E2-8C15-808A-E51C-B5BA0791E012}"/>
              </a:ext>
            </a:extLst>
          </p:cNvPr>
          <p:cNvSpPr>
            <a:spLocks noGrp="1"/>
          </p:cNvSpPr>
          <p:nvPr>
            <p:ph type="title"/>
          </p:nvPr>
        </p:nvSpPr>
        <p:spPr/>
        <p:txBody>
          <a:bodyPr>
            <a:normAutofit fontScale="90000"/>
          </a:bodyPr>
          <a:lstStyle/>
          <a:p>
            <a:r>
              <a:rPr lang="en-US" dirty="0"/>
              <a:t>Convention of Image Coordinate System (e.g., in OpenCV)</a:t>
            </a:r>
          </a:p>
        </p:txBody>
      </p:sp>
      <p:sp>
        <p:nvSpPr>
          <p:cNvPr id="4" name="Content Placeholder 3">
            <a:extLst>
              <a:ext uri="{FF2B5EF4-FFF2-40B4-BE49-F238E27FC236}">
                <a16:creationId xmlns:a16="http://schemas.microsoft.com/office/drawing/2014/main" id="{219C9457-2FDC-1544-06DB-3630E80A19BD}"/>
              </a:ext>
            </a:extLst>
          </p:cNvPr>
          <p:cNvSpPr>
            <a:spLocks noGrp="1"/>
          </p:cNvSpPr>
          <p:nvPr>
            <p:ph idx="1"/>
          </p:nvPr>
        </p:nvSpPr>
        <p:spPr>
          <a:xfrm>
            <a:off x="1523999" y="1714500"/>
            <a:ext cx="4572001" cy="3821596"/>
          </a:xfrm>
        </p:spPr>
        <p:txBody>
          <a:bodyPr>
            <a:normAutofit/>
          </a:bodyPr>
          <a:lstStyle/>
          <a:p>
            <a:r>
              <a:rPr lang="en-US" sz="2000" dirty="0"/>
              <a:t>The origin (0,0) corresponds to the top-left corner.</a:t>
            </a:r>
          </a:p>
          <a:p>
            <a:r>
              <a:rPr lang="en-US" sz="2000" dirty="0"/>
              <a:t>The x (i.e., u) values go left-to-right (column number).</a:t>
            </a:r>
          </a:p>
          <a:p>
            <a:r>
              <a:rPr lang="en-US" sz="2000" dirty="0"/>
              <a:t>The y (i.e., v) values go top-to-bottom (row number). </a:t>
            </a:r>
          </a:p>
        </p:txBody>
      </p:sp>
      <p:sp>
        <p:nvSpPr>
          <p:cNvPr id="9" name="Right Arrow 8">
            <a:extLst>
              <a:ext uri="{FF2B5EF4-FFF2-40B4-BE49-F238E27FC236}">
                <a16:creationId xmlns:a16="http://schemas.microsoft.com/office/drawing/2014/main" id="{363F29E1-479E-9510-F5F2-2E183EB0BCED}"/>
              </a:ext>
            </a:extLst>
          </p:cNvPr>
          <p:cNvSpPr/>
          <p:nvPr/>
        </p:nvSpPr>
        <p:spPr>
          <a:xfrm>
            <a:off x="8435340" y="2331720"/>
            <a:ext cx="525780" cy="3953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42487-AAF5-2B78-C850-85CCC548947C}"/>
              </a:ext>
            </a:extLst>
          </p:cNvPr>
          <p:cNvSpPr/>
          <p:nvPr/>
        </p:nvSpPr>
        <p:spPr>
          <a:xfrm>
            <a:off x="9444990" y="1448255"/>
            <a:ext cx="2160270" cy="216225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2A65486-0657-F987-C356-E8275585035F}"/>
              </a:ext>
            </a:extLst>
          </p:cNvPr>
          <p:cNvCxnSpPr/>
          <p:nvPr/>
        </p:nvCxnSpPr>
        <p:spPr>
          <a:xfrm>
            <a:off x="9444990" y="1448255"/>
            <a:ext cx="75057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52077C-D0E1-A076-124A-690FAE8BC42C}"/>
              </a:ext>
            </a:extLst>
          </p:cNvPr>
          <p:cNvCxnSpPr>
            <a:cxnSpLocks/>
          </p:cNvCxnSpPr>
          <p:nvPr/>
        </p:nvCxnSpPr>
        <p:spPr>
          <a:xfrm>
            <a:off x="9452610" y="1448255"/>
            <a:ext cx="0" cy="7310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ABFC37-6498-10F9-0463-13FBB1DBA564}"/>
              </a:ext>
            </a:extLst>
          </p:cNvPr>
          <p:cNvSpPr txBox="1"/>
          <p:nvPr/>
        </p:nvSpPr>
        <p:spPr>
          <a:xfrm>
            <a:off x="10195560" y="1038142"/>
            <a:ext cx="1805940" cy="369332"/>
          </a:xfrm>
          <a:prstGeom prst="rect">
            <a:avLst/>
          </a:prstGeom>
          <a:noFill/>
        </p:spPr>
        <p:txBody>
          <a:bodyPr wrap="square" rtlCol="0">
            <a:spAutoFit/>
          </a:bodyPr>
          <a:lstStyle/>
          <a:p>
            <a:r>
              <a:rPr lang="en-US" dirty="0"/>
              <a:t>u increases</a:t>
            </a:r>
          </a:p>
        </p:txBody>
      </p:sp>
      <p:sp>
        <p:nvSpPr>
          <p:cNvPr id="16" name="TextBox 15">
            <a:extLst>
              <a:ext uri="{FF2B5EF4-FFF2-40B4-BE49-F238E27FC236}">
                <a16:creationId xmlns:a16="http://schemas.microsoft.com/office/drawing/2014/main" id="{02548D57-FB4D-08B7-20FF-8E0454D9E0CD}"/>
              </a:ext>
            </a:extLst>
          </p:cNvPr>
          <p:cNvSpPr txBox="1"/>
          <p:nvPr/>
        </p:nvSpPr>
        <p:spPr>
          <a:xfrm rot="5400000">
            <a:off x="8418076" y="2888409"/>
            <a:ext cx="1805940" cy="369332"/>
          </a:xfrm>
          <a:prstGeom prst="rect">
            <a:avLst/>
          </a:prstGeom>
          <a:noFill/>
        </p:spPr>
        <p:txBody>
          <a:bodyPr wrap="square" rtlCol="0">
            <a:spAutoFit/>
          </a:bodyPr>
          <a:lstStyle/>
          <a:p>
            <a:r>
              <a:rPr lang="en-US" dirty="0"/>
              <a:t>v increases</a:t>
            </a:r>
          </a:p>
        </p:txBody>
      </p:sp>
    </p:spTree>
    <p:extLst>
      <p:ext uri="{BB962C8B-B14F-4D97-AF65-F5344CB8AC3E}">
        <p14:creationId xmlns:p14="http://schemas.microsoft.com/office/powerpoint/2010/main" val="10322334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0F1F-CACC-0086-373D-4D916D6791EC}"/>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9BBCFF91-1B98-0DD8-865F-4194DA31FC25}"/>
              </a:ext>
            </a:extLst>
          </p:cNvPr>
          <p:cNvSpPr>
            <a:spLocks noGrp="1"/>
          </p:cNvSpPr>
          <p:nvPr>
            <p:ph idx="1"/>
          </p:nvPr>
        </p:nvSpPr>
        <p:spPr/>
        <p:txBody>
          <a:bodyPr/>
          <a:lstStyle/>
          <a:p>
            <a:r>
              <a:rPr lang="en-US" dirty="0"/>
              <a:t>Learn basics of image formation</a:t>
            </a:r>
          </a:p>
          <a:p>
            <a:pPr lvl="1"/>
            <a:r>
              <a:rPr lang="en-US" dirty="0"/>
              <a:t>An overlapping area for computer vision and computer graphics (especially rendering)</a:t>
            </a:r>
          </a:p>
          <a:p>
            <a:r>
              <a:rPr lang="en-US" dirty="0"/>
              <a:t>Focusing on the geometric side</a:t>
            </a:r>
          </a:p>
          <a:p>
            <a:pPr lvl="1"/>
            <a:r>
              <a:rPr lang="en-US" dirty="0"/>
              <a:t>Pinhole camera</a:t>
            </a:r>
          </a:p>
          <a:p>
            <a:pPr lvl="1"/>
            <a:r>
              <a:rPr lang="en-US" dirty="0"/>
              <a:t>Coordinate system</a:t>
            </a:r>
          </a:p>
          <a:p>
            <a:pPr lvl="1"/>
            <a:r>
              <a:rPr lang="en-US" dirty="0"/>
              <a:t>Perspective projection</a:t>
            </a:r>
          </a:p>
        </p:txBody>
      </p:sp>
      <p:pic>
        <p:nvPicPr>
          <p:cNvPr id="4" name="Picture 3" descr="A pink cat toy with a black background&#10;&#10;Description automatically generated">
            <a:extLst>
              <a:ext uri="{FF2B5EF4-FFF2-40B4-BE49-F238E27FC236}">
                <a16:creationId xmlns:a16="http://schemas.microsoft.com/office/drawing/2014/main" id="{BC5612C8-C79E-1014-7735-2E155AAE509F}"/>
              </a:ext>
            </a:extLst>
          </p:cNvPr>
          <p:cNvPicPr>
            <a:picLocks noChangeAspect="1"/>
          </p:cNvPicPr>
          <p:nvPr/>
        </p:nvPicPr>
        <p:blipFill>
          <a:blip r:embed="rId2"/>
          <a:stretch>
            <a:fillRect/>
          </a:stretch>
        </p:blipFill>
        <p:spPr>
          <a:xfrm>
            <a:off x="7989033" y="3059776"/>
            <a:ext cx="1885247" cy="1996949"/>
          </a:xfrm>
          <a:prstGeom prst="rect">
            <a:avLst/>
          </a:prstGeom>
        </p:spPr>
      </p:pic>
      <p:sp>
        <p:nvSpPr>
          <p:cNvPr id="5" name="Oval Callout 4">
            <a:extLst>
              <a:ext uri="{FF2B5EF4-FFF2-40B4-BE49-F238E27FC236}">
                <a16:creationId xmlns:a16="http://schemas.microsoft.com/office/drawing/2014/main" id="{C8D68001-152C-EDFA-5AEA-D302BF25634D}"/>
              </a:ext>
            </a:extLst>
          </p:cNvPr>
          <p:cNvSpPr/>
          <p:nvPr/>
        </p:nvSpPr>
        <p:spPr>
          <a:xfrm>
            <a:off x="9874280" y="2281224"/>
            <a:ext cx="2152792" cy="864703"/>
          </a:xfrm>
          <a:prstGeom prst="wedgeEllipseCallout">
            <a:avLst>
              <a:gd name="adj1" fmla="val -43382"/>
              <a:gd name="adj2" fmla="val 83563"/>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Helvetica" pitchFamily="2" charset="0"/>
                <a:cs typeface="Arial" panose="020B0604020202020204" pitchFamily="34" charset="0"/>
              </a:rPr>
              <a:t>Hello Again!</a:t>
            </a:r>
          </a:p>
        </p:txBody>
      </p:sp>
    </p:spTree>
    <p:extLst>
      <p:ext uri="{BB962C8B-B14F-4D97-AF65-F5344CB8AC3E}">
        <p14:creationId xmlns:p14="http://schemas.microsoft.com/office/powerpoint/2010/main" val="783778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94D09-4489-B4B9-D899-0B8FAB182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FD687-CDD1-7F5F-3160-4357C7505C0A}"/>
              </a:ext>
            </a:extLst>
          </p:cNvPr>
          <p:cNvSpPr>
            <a:spLocks noGrp="1"/>
          </p:cNvSpPr>
          <p:nvPr>
            <p:ph type="title"/>
          </p:nvPr>
        </p:nvSpPr>
        <p:spPr>
          <a:xfrm>
            <a:off x="1524000" y="457200"/>
            <a:ext cx="9745980" cy="864704"/>
          </a:xfrm>
        </p:spPr>
        <p:txBody>
          <a:bodyPr>
            <a:normAutofit/>
          </a:bodyPr>
          <a:lstStyle/>
          <a:p>
            <a:r>
              <a:rPr lang="en-US" dirty="0"/>
              <a:t>The Full Equation from 3D Point to Pixel</a:t>
            </a:r>
          </a:p>
        </p:txBody>
      </p:sp>
      <p:pic>
        <p:nvPicPr>
          <p:cNvPr id="4" name="Content Placeholder 4">
            <a:extLst>
              <a:ext uri="{FF2B5EF4-FFF2-40B4-BE49-F238E27FC236}">
                <a16:creationId xmlns:a16="http://schemas.microsoft.com/office/drawing/2014/main" id="{EA2E94AA-49C7-D1AF-9CCE-613726D8D448}"/>
              </a:ext>
            </a:extLst>
          </p:cNvPr>
          <p:cNvPicPr>
            <a:picLocks noGrp="1" noChangeAspect="1"/>
          </p:cNvPicPr>
          <p:nvPr>
            <p:ph idx="1"/>
          </p:nvPr>
        </p:nvPicPr>
        <p:blipFill>
          <a:blip r:embed="rId2"/>
          <a:srcRect t="76247"/>
          <a:stretch>
            <a:fillRect/>
          </a:stretch>
        </p:blipFill>
        <p:spPr>
          <a:xfrm>
            <a:off x="357673" y="2453474"/>
            <a:ext cx="11476654" cy="480060"/>
          </a:xfrm>
        </p:spPr>
      </p:pic>
      <p:pic>
        <p:nvPicPr>
          <p:cNvPr id="5" name="Picture 4">
            <a:extLst>
              <a:ext uri="{FF2B5EF4-FFF2-40B4-BE49-F238E27FC236}">
                <a16:creationId xmlns:a16="http://schemas.microsoft.com/office/drawing/2014/main" id="{5BD71F0E-B49D-AC45-C8CF-8A757442DDB2}"/>
              </a:ext>
            </a:extLst>
          </p:cNvPr>
          <p:cNvPicPr>
            <a:picLocks noChangeAspect="1"/>
          </p:cNvPicPr>
          <p:nvPr/>
        </p:nvPicPr>
        <p:blipFill>
          <a:blip r:embed="rId3"/>
          <a:srcRect t="28063" b="37431"/>
          <a:stretch>
            <a:fillRect/>
          </a:stretch>
        </p:blipFill>
        <p:spPr>
          <a:xfrm>
            <a:off x="953729" y="1421046"/>
            <a:ext cx="10704538" cy="727793"/>
          </a:xfrm>
          <a:prstGeom prst="rect">
            <a:avLst/>
          </a:prstGeom>
        </p:spPr>
      </p:pic>
      <p:pic>
        <p:nvPicPr>
          <p:cNvPr id="6" name="Content Placeholder 4">
            <a:extLst>
              <a:ext uri="{FF2B5EF4-FFF2-40B4-BE49-F238E27FC236}">
                <a16:creationId xmlns:a16="http://schemas.microsoft.com/office/drawing/2014/main" id="{B2C1C280-3114-E196-2A17-B6D6B6071220}"/>
              </a:ext>
            </a:extLst>
          </p:cNvPr>
          <p:cNvPicPr>
            <a:picLocks noChangeAspect="1"/>
          </p:cNvPicPr>
          <p:nvPr/>
        </p:nvPicPr>
        <p:blipFill>
          <a:blip r:embed="rId4"/>
          <a:srcRect l="29614" t="9422" r="1031" b="40500"/>
          <a:stretch>
            <a:fillRect/>
          </a:stretch>
        </p:blipFill>
        <p:spPr>
          <a:xfrm>
            <a:off x="186223" y="3139521"/>
            <a:ext cx="5383530" cy="2461182"/>
          </a:xfrm>
          <a:prstGeom prst="rect">
            <a:avLst/>
          </a:prstGeom>
          <a:noFill/>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428282C-3668-BECB-A1D4-A495E6EBA31E}"/>
                  </a:ext>
                </a:extLst>
              </p:cNvPr>
              <p:cNvSpPr txBox="1"/>
              <p:nvPr/>
            </p:nvSpPr>
            <p:spPr>
              <a:xfrm>
                <a:off x="5569753" y="3139521"/>
                <a:ext cx="5905967" cy="1866601"/>
              </a:xfrm>
              <a:prstGeom prst="rect">
                <a:avLst/>
              </a:prstGeom>
              <a:noFill/>
            </p:spPr>
            <p:txBody>
              <a:bodyPr wrap="square" rtlCol="0">
                <a:spAutoFit/>
              </a:bodyPr>
              <a:lstStyle/>
              <a:p>
                <a:r>
                  <a:rPr lang="en-US" dirty="0">
                    <a:latin typeface="+mj-lt"/>
                  </a:rPr>
                  <a:t>And denote: </a:t>
                </a:r>
                <a:r>
                  <a:rPr lang="en-US" dirty="0" err="1">
                    <a:latin typeface="+mj-lt"/>
                  </a:rPr>
                  <a:t>f</a:t>
                </a:r>
                <a:r>
                  <a:rPr lang="en-US" baseline="-25000" dirty="0" err="1">
                    <a:latin typeface="+mj-lt"/>
                  </a:rPr>
                  <a:t>x</a:t>
                </a:r>
                <a:r>
                  <a:rPr lang="en-US" dirty="0">
                    <a:latin typeface="+mj-lt"/>
                  </a:rPr>
                  <a:t> = </a:t>
                </a:r>
                <a:r>
                  <a:rPr lang="en-US" dirty="0" err="1">
                    <a:latin typeface="+mj-lt"/>
                  </a:rPr>
                  <a:t>s</a:t>
                </a:r>
                <a:r>
                  <a:rPr lang="en-US" baseline="-25000" dirty="0" err="1">
                    <a:latin typeface="+mj-lt"/>
                  </a:rPr>
                  <a:t>x</a:t>
                </a:r>
                <a:r>
                  <a:rPr lang="en-US" dirty="0" err="1">
                    <a:latin typeface="+mj-lt"/>
                  </a:rPr>
                  <a:t>f</a:t>
                </a:r>
                <a:r>
                  <a:rPr lang="en-US" dirty="0">
                    <a:latin typeface="+mj-lt"/>
                  </a:rPr>
                  <a:t>, </a:t>
                </a:r>
                <a:r>
                  <a:rPr lang="en-US" dirty="0" err="1">
                    <a:latin typeface="+mj-lt"/>
                  </a:rPr>
                  <a:t>f</a:t>
                </a:r>
                <a:r>
                  <a:rPr lang="en-US" baseline="-25000" dirty="0" err="1">
                    <a:latin typeface="+mj-lt"/>
                  </a:rPr>
                  <a:t>y</a:t>
                </a:r>
                <a:r>
                  <a:rPr lang="en-US" dirty="0">
                    <a:latin typeface="+mj-lt"/>
                  </a:rPr>
                  <a:t> = </a:t>
                </a:r>
                <a:r>
                  <a:rPr lang="en-US" dirty="0" err="1">
                    <a:latin typeface="+mj-lt"/>
                  </a:rPr>
                  <a:t>s</a:t>
                </a:r>
                <a:r>
                  <a:rPr lang="en-US" baseline="-25000" dirty="0" err="1">
                    <a:latin typeface="+mj-lt"/>
                  </a:rPr>
                  <a:t>y</a:t>
                </a:r>
                <a:r>
                  <a:rPr lang="en-US" dirty="0" err="1">
                    <a:latin typeface="+mj-lt"/>
                  </a:rPr>
                  <a:t>f</a:t>
                </a:r>
                <a:endParaRPr lang="en-US" dirty="0">
                  <a:latin typeface="+mj-lt"/>
                </a:endParaRPr>
              </a:p>
              <a:p>
                <a:endParaRPr lang="en-US" dirty="0">
                  <a:latin typeface="+mj-lt"/>
                </a:endParaRPr>
              </a:p>
              <a:p>
                <a:r>
                  <a:rPr lang="en-US" dirty="0">
                    <a:latin typeface="+mj-lt"/>
                  </a:rPr>
                  <a:t>We can get: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𝐼</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r>
                      <a:rPr lang="en-US" b="0" i="1" smtClean="0">
                        <a:latin typeface="Cambria Math" panose="02040503050406030204" pitchFamily="18" charset="0"/>
                      </a:rPr>
                      <m:t>𝑓</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𝑥</m:t>
                            </m:r>
                          </m:sub>
                          <m:sup>
                            <m:r>
                              <a:rPr lang="en-US" b="0" i="1" smtClean="0">
                                <a:latin typeface="Cambria Math" panose="02040503050406030204" pitchFamily="18" charset="0"/>
                              </a:rPr>
                              <m:t>𝑐</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𝑧</m:t>
                            </m:r>
                          </m:sub>
                          <m:sup>
                            <m:r>
                              <a:rPr lang="en-US" b="0" i="1" smtClean="0">
                                <a:latin typeface="Cambria Math" panose="02040503050406030204" pitchFamily="18" charset="0"/>
                              </a:rPr>
                              <m:t>𝑐</m:t>
                            </m:r>
                          </m:sup>
                        </m:sSubSup>
                      </m:den>
                    </m:f>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𝑜</m:t>
                        </m:r>
                      </m:e>
                      <m:sub>
                        <m:r>
                          <a:rPr lang="en-US"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𝑥</m:t>
                        </m:r>
                      </m:sub>
                    </m:sSub>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𝑥</m:t>
                            </m:r>
                          </m:sub>
                          <m:sup>
                            <m:r>
                              <a:rPr lang="en-US" i="1">
                                <a:latin typeface="Cambria Math" panose="02040503050406030204" pitchFamily="18" charset="0"/>
                              </a:rPr>
                              <m:t>𝑐</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den>
                    </m:f>
                  </m:oMath>
                </a14:m>
                <a:r>
                  <a:rPr lang="en-US" dirty="0">
                    <a:latin typeface="+mj-lt"/>
                  </a:rPr>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𝑥</m:t>
                        </m:r>
                      </m:sub>
                    </m:sSub>
                  </m:oMath>
                </a14:m>
                <a:endParaRPr lang="en-US" dirty="0">
                  <a:latin typeface="+mj-lt"/>
                </a:endParaRPr>
              </a:p>
              <a:p>
                <a:endParaRPr lang="en-US" dirty="0">
                  <a:latin typeface="+mj-lt"/>
                </a:endParaRPr>
              </a:p>
              <a:p>
                <a:r>
                  <a:rPr lang="en-US" dirty="0">
                    <a:latin typeface="+mj-lt"/>
                  </a:rPr>
                  <a:t>	     </a:t>
                </a:r>
                <a:r>
                  <a:rPr lang="en-US" dirty="0"/>
                  <a:t>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𝑣</m:t>
                        </m:r>
                      </m:e>
                      <m:sup>
                        <m:r>
                          <a:rPr lang="en-US" i="1">
                            <a:latin typeface="Cambria Math" panose="02040503050406030204" pitchFamily="18" charset="0"/>
                          </a:rPr>
                          <m:t>𝐼</m:t>
                        </m:r>
                      </m:sup>
                    </m:s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𝑦</m:t>
                        </m:r>
                      </m:sub>
                    </m:sSub>
                    <m:r>
                      <a:rPr lang="en-US" i="1">
                        <a:latin typeface="Cambria Math" panose="02040503050406030204" pitchFamily="18" charset="0"/>
                      </a:rPr>
                      <m:t>𝑓</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𝑦</m:t>
                            </m:r>
                          </m:sub>
                          <m:sup>
                            <m:r>
                              <a:rPr lang="en-US" i="1">
                                <a:latin typeface="Cambria Math" panose="02040503050406030204" pitchFamily="18" charset="0"/>
                              </a:rPr>
                              <m:t>𝑐</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b="0" i="1" smtClean="0">
                            <a:latin typeface="Cambria Math" panose="02040503050406030204" pitchFamily="18" charset="0"/>
                          </a:rPr>
                          <m:t>𝑦</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𝑦</m:t>
                        </m:r>
                      </m:sub>
                    </m:sSub>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𝑦</m:t>
                            </m:r>
                          </m:sub>
                          <m:sup>
                            <m:r>
                              <a:rPr lang="en-US" i="1">
                                <a:latin typeface="Cambria Math" panose="02040503050406030204" pitchFamily="18" charset="0"/>
                              </a:rPr>
                              <m:t>𝑐</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den>
                    </m:f>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b="0" i="1" smtClean="0">
                            <a:latin typeface="Cambria Math" panose="02040503050406030204" pitchFamily="18" charset="0"/>
                          </a:rPr>
                          <m:t>𝑦</m:t>
                        </m:r>
                      </m:sub>
                    </m:sSub>
                  </m:oMath>
                </a14:m>
                <a:endParaRPr lang="en-US" dirty="0">
                  <a:latin typeface="+mj-lt"/>
                </a:endParaRPr>
              </a:p>
            </p:txBody>
          </p:sp>
        </mc:Choice>
        <mc:Fallback>
          <p:sp>
            <p:nvSpPr>
              <p:cNvPr id="7" name="TextBox 6">
                <a:extLst>
                  <a:ext uri="{FF2B5EF4-FFF2-40B4-BE49-F238E27FC236}">
                    <a16:creationId xmlns:a16="http://schemas.microsoft.com/office/drawing/2014/main" id="{1428282C-3668-BECB-A1D4-A495E6EBA31E}"/>
                  </a:ext>
                </a:extLst>
              </p:cNvPr>
              <p:cNvSpPr txBox="1">
                <a:spLocks noRot="1" noChangeAspect="1" noMove="1" noResize="1" noEditPoints="1" noAdjustHandles="1" noChangeArrowheads="1" noChangeShapeType="1" noTextEdit="1"/>
              </p:cNvSpPr>
              <p:nvPr/>
            </p:nvSpPr>
            <p:spPr>
              <a:xfrm>
                <a:off x="5569753" y="3139521"/>
                <a:ext cx="5905967" cy="1866601"/>
              </a:xfrm>
              <a:prstGeom prst="rect">
                <a:avLst/>
              </a:prstGeom>
              <a:blipFill>
                <a:blip r:embed="rId5"/>
                <a:stretch>
                  <a:fillRect l="-858" t="-1351"/>
                </a:stretch>
              </a:blipFill>
            </p:spPr>
            <p:txBody>
              <a:bodyPr/>
              <a:lstStyle/>
              <a:p>
                <a:r>
                  <a:rPr lang="en-US">
                    <a:noFill/>
                  </a:rPr>
                  <a:t> </a:t>
                </a:r>
              </a:p>
            </p:txBody>
          </p:sp>
        </mc:Fallback>
      </mc:AlternateContent>
    </p:spTree>
    <p:extLst>
      <p:ext uri="{BB962C8B-B14F-4D97-AF65-F5344CB8AC3E}">
        <p14:creationId xmlns:p14="http://schemas.microsoft.com/office/powerpoint/2010/main" val="2882338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9D648-D0C8-9A2A-5F41-399A0B1F879D}"/>
              </a:ext>
            </a:extLst>
          </p:cNvPr>
          <p:cNvSpPr>
            <a:spLocks noGrp="1"/>
          </p:cNvSpPr>
          <p:nvPr>
            <p:ph type="title"/>
          </p:nvPr>
        </p:nvSpPr>
        <p:spPr/>
        <p:txBody>
          <a:bodyPr/>
          <a:lstStyle/>
          <a:p>
            <a:r>
              <a:rPr lang="en-US" dirty="0"/>
              <a:t>Can we obtain a more concise equation?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F700C5-7AD3-C7D4-F6CE-4015BF42D2B0}"/>
                  </a:ext>
                </a:extLst>
              </p:cNvPr>
              <p:cNvSpPr>
                <a:spLocks noGrp="1"/>
              </p:cNvSpPr>
              <p:nvPr>
                <p:ph idx="1"/>
              </p:nvPr>
            </p:nvSpPr>
            <p:spPr>
              <a:xfrm>
                <a:off x="472439" y="1841969"/>
                <a:ext cx="2853691" cy="2114550"/>
              </a:xfrm>
            </p:spPr>
            <p:txBody>
              <a:bodyPr/>
              <a:lstStyle/>
              <a:p>
                <a14:m>
                  <m:oMath xmlns:m="http://schemas.openxmlformats.org/officeDocument/2006/math">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sub>
                    </m:sSub>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𝑥</m:t>
                            </m:r>
                          </m:sub>
                          <m:sup>
                            <m:r>
                              <a:rPr lang="en-US" i="1">
                                <a:latin typeface="Cambria Math" panose="02040503050406030204" pitchFamily="18" charset="0"/>
                              </a:rPr>
                              <m:t>𝑐</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den>
                    </m:f>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𝑥</m:t>
                        </m:r>
                      </m:sub>
                    </m:sSub>
                  </m:oMath>
                </a14:m>
                <a:endParaRPr lang="en-US" dirty="0"/>
              </a:p>
              <a:p>
                <a14:m>
                  <m:oMath xmlns:m="http://schemas.openxmlformats.org/officeDocument/2006/math">
                    <m:r>
                      <a:rPr lang="en-US" b="0" i="1" smtClean="0">
                        <a:latin typeface="Cambria Math" panose="02040503050406030204" pitchFamily="18" charset="0"/>
                      </a:rPr>
                      <m:t>𝑣</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𝑦</m:t>
                            </m:r>
                          </m:sub>
                          <m:sup>
                            <m:r>
                              <a:rPr lang="en-US" i="1">
                                <a:latin typeface="Cambria Math" panose="02040503050406030204" pitchFamily="18" charset="0"/>
                              </a:rPr>
                              <m:t>𝑐</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den>
                    </m:f>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𝑦</m:t>
                        </m:r>
                      </m:sub>
                    </m:sSub>
                  </m:oMath>
                </a14:m>
                <a:endParaRPr lang="en-US" dirty="0"/>
              </a:p>
              <a:p>
                <a:pPr marL="45720" indent="0">
                  <a:buNone/>
                </a:pPr>
                <a:endParaRPr lang="en-US" dirty="0"/>
              </a:p>
            </p:txBody>
          </p:sp>
        </mc:Choice>
        <mc:Fallback>
          <p:sp>
            <p:nvSpPr>
              <p:cNvPr id="3" name="Content Placeholder 2">
                <a:extLst>
                  <a:ext uri="{FF2B5EF4-FFF2-40B4-BE49-F238E27FC236}">
                    <a16:creationId xmlns:a16="http://schemas.microsoft.com/office/drawing/2014/main" id="{C4F700C5-7AD3-C7D4-F6CE-4015BF42D2B0}"/>
                  </a:ext>
                </a:extLst>
              </p:cNvPr>
              <p:cNvSpPr>
                <a:spLocks noGrp="1" noRot="1" noChangeAspect="1" noMove="1" noResize="1" noEditPoints="1" noAdjustHandles="1" noChangeArrowheads="1" noChangeShapeType="1" noTextEdit="1"/>
              </p:cNvSpPr>
              <p:nvPr>
                <p:ph idx="1"/>
              </p:nvPr>
            </p:nvSpPr>
            <p:spPr>
              <a:xfrm>
                <a:off x="472439" y="1841969"/>
                <a:ext cx="2853691" cy="2114550"/>
              </a:xfrm>
              <a:blipFill>
                <a:blip r:embed="rId2"/>
                <a:stretch>
                  <a:fillRect l="-176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492B1D-25EA-1A6F-C68C-F64D6CE07A4B}"/>
              </a:ext>
            </a:extLst>
          </p:cNvPr>
          <p:cNvSpPr txBox="1"/>
          <p:nvPr/>
        </p:nvSpPr>
        <p:spPr>
          <a:xfrm>
            <a:off x="516254" y="3956519"/>
            <a:ext cx="2766060" cy="338554"/>
          </a:xfrm>
          <a:prstGeom prst="rect">
            <a:avLst/>
          </a:prstGeom>
          <a:noFill/>
        </p:spPr>
        <p:txBody>
          <a:bodyPr wrap="square" rtlCol="0">
            <a:spAutoFit/>
          </a:bodyPr>
          <a:lstStyle/>
          <a:p>
            <a:r>
              <a:rPr lang="en-US" sz="1600" dirty="0"/>
              <a:t>We can drop the superscript “I” </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C198DA8B-4EA2-206D-1159-D08F1FE46F29}"/>
                  </a:ext>
                </a:extLst>
              </p:cNvPr>
              <p:cNvSpPr txBox="1">
                <a:spLocks/>
              </p:cNvSpPr>
              <p:nvPr/>
            </p:nvSpPr>
            <p:spPr>
              <a:xfrm>
                <a:off x="3775710" y="1855138"/>
                <a:ext cx="3352801" cy="211455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lumMod val="50000"/>
                    </a:schemeClr>
                  </a:buClr>
                  <a:buSzPct val="100000"/>
                  <a:buFont typeface="Arial" panose="020B0604020202020204" pitchFamily="34" charset="0"/>
                  <a:buChar char="•"/>
                  <a:defRPr sz="2800" kern="1200">
                    <a:solidFill>
                      <a:schemeClr val="tx1"/>
                    </a:solidFill>
                    <a:latin typeface="Helvetica" pitchFamily="2" charset="0"/>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2400" kern="1200">
                    <a:solidFill>
                      <a:schemeClr val="tx1"/>
                    </a:solidFill>
                    <a:latin typeface="+mj-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50000"/>
                  <a:buFont typeface="Arial" panose="020B0604020202020204" pitchFamily="34" charset="0"/>
                  <a:buChar char="•"/>
                  <a:defRPr sz="2000" kern="1200">
                    <a:solidFill>
                      <a:schemeClr val="tx1"/>
                    </a:solidFill>
                    <a:latin typeface="Helvetica" pitchFamily="2" charset="0"/>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1800" kern="1200">
                    <a:solidFill>
                      <a:schemeClr val="tx1"/>
                    </a:solidFill>
                    <a:latin typeface="+mj-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anose="020B0604020202020204" pitchFamily="34" charset="0"/>
                  <a:buChar char="•"/>
                  <a:defRPr sz="1600" kern="1200">
                    <a:solidFill>
                      <a:schemeClr val="tx1"/>
                    </a:solidFill>
                    <a:latin typeface="+mj-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a:lstStyle>
              <a:p>
                <a14:m>
                  <m:oMath xmlns:m="http://schemas.openxmlformats.org/officeDocument/2006/math">
                    <m:r>
                      <a:rPr lang="en-US" i="1" smtClean="0">
                        <a:latin typeface="Cambria Math" panose="02040503050406030204" pitchFamily="18" charset="0"/>
                      </a:rPr>
                      <m:t>𝑢</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𝑥</m:t>
                        </m:r>
                      </m:sub>
                      <m:sup>
                        <m:r>
                          <a:rPr lang="en-US" i="1">
                            <a:latin typeface="Cambria Math" panose="02040503050406030204" pitchFamily="18" charset="0"/>
                          </a:rPr>
                          <m:t>𝑐</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𝑥</m:t>
                        </m:r>
                        <m:r>
                          <a:rPr lang="en-US" b="0" i="1" smtClean="0">
                            <a:latin typeface="Cambria Math" panose="02040503050406030204" pitchFamily="18" charset="0"/>
                          </a:rPr>
                          <m:t> </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b="0" i="1" smtClean="0">
                            <a:latin typeface="Cambria Math" panose="02040503050406030204" pitchFamily="18" charset="0"/>
                          </a:rPr>
                          <m:t>𝑧</m:t>
                        </m:r>
                      </m:sub>
                      <m:sup>
                        <m:r>
                          <a:rPr lang="en-US" i="1">
                            <a:latin typeface="Cambria Math" panose="02040503050406030204" pitchFamily="18" charset="0"/>
                          </a:rPr>
                          <m:t>𝑐</m:t>
                        </m:r>
                      </m:sup>
                    </m:sSubSup>
                  </m:oMath>
                </a14:m>
                <a:endParaRPr lang="en-US" dirty="0"/>
              </a:p>
              <a:p>
                <a:pPr marL="45720" indent="0">
                  <a:buNone/>
                </a:pPr>
                <a:endParaRPr lang="en-US" dirty="0"/>
              </a:p>
              <a:p>
                <a14:m>
                  <m:oMath xmlns:m="http://schemas.openxmlformats.org/officeDocument/2006/math">
                    <m:r>
                      <a:rPr lang="en-US" i="1" smtClean="0">
                        <a:latin typeface="Cambria Math" panose="02040503050406030204" pitchFamily="18" charset="0"/>
                      </a:rPr>
                      <m:t>𝑣</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𝑦</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𝑦</m:t>
                        </m:r>
                      </m:sub>
                      <m:sup>
                        <m:r>
                          <a:rPr lang="en-US" i="1">
                            <a:latin typeface="Cambria Math" panose="02040503050406030204" pitchFamily="18" charset="0"/>
                          </a:rPr>
                          <m:t>𝑐</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𝑜</m:t>
                        </m:r>
                      </m:e>
                      <m:sub>
                        <m:r>
                          <a:rPr lang="en-US" i="1">
                            <a:latin typeface="Cambria Math" panose="02040503050406030204" pitchFamily="18" charset="0"/>
                          </a:rPr>
                          <m:t>𝑦</m:t>
                        </m:r>
                      </m:sub>
                    </m:sSub>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𝑧</m:t>
                        </m:r>
                      </m:sub>
                      <m:sup>
                        <m:r>
                          <a:rPr lang="en-US" i="1">
                            <a:latin typeface="Cambria Math" panose="02040503050406030204" pitchFamily="18" charset="0"/>
                          </a:rPr>
                          <m:t>𝑐</m:t>
                        </m:r>
                      </m:sup>
                    </m:sSubSup>
                  </m:oMath>
                </a14:m>
                <a:endParaRPr lang="en-US" dirty="0"/>
              </a:p>
              <a:p>
                <a:pPr marL="45720" indent="0">
                  <a:buFont typeface="Arial" panose="020B0604020202020204" pitchFamily="34" charset="0"/>
                  <a:buNone/>
                </a:pPr>
                <a:endParaRPr lang="en-US" dirty="0"/>
              </a:p>
            </p:txBody>
          </p:sp>
        </mc:Choice>
        <mc:Fallback>
          <p:sp>
            <p:nvSpPr>
              <p:cNvPr id="5" name="Content Placeholder 2">
                <a:extLst>
                  <a:ext uri="{FF2B5EF4-FFF2-40B4-BE49-F238E27FC236}">
                    <a16:creationId xmlns:a16="http://schemas.microsoft.com/office/drawing/2014/main" id="{C198DA8B-4EA2-206D-1159-D08F1FE46F29}"/>
                  </a:ext>
                </a:extLst>
              </p:cNvPr>
              <p:cNvSpPr txBox="1">
                <a:spLocks noRot="1" noChangeAspect="1" noMove="1" noResize="1" noEditPoints="1" noAdjustHandles="1" noChangeArrowheads="1" noChangeShapeType="1" noTextEdit="1"/>
              </p:cNvSpPr>
              <p:nvPr/>
            </p:nvSpPr>
            <p:spPr>
              <a:xfrm>
                <a:off x="3775710" y="1855138"/>
                <a:ext cx="3352801" cy="2114550"/>
              </a:xfrm>
              <a:prstGeom prst="rect">
                <a:avLst/>
              </a:prstGeom>
              <a:blipFill>
                <a:blip r:embed="rId3"/>
                <a:stretch>
                  <a:fillRect l="-1887" t="-3571"/>
                </a:stretch>
              </a:blipFill>
            </p:spPr>
            <p:txBody>
              <a:bodyPr/>
              <a:lstStyle/>
              <a:p>
                <a:r>
                  <a:rPr lang="en-US">
                    <a:noFill/>
                  </a:rPr>
                  <a:t> </a:t>
                </a:r>
              </a:p>
            </p:txBody>
          </p:sp>
        </mc:Fallback>
      </mc:AlternateContent>
      <p:sp>
        <p:nvSpPr>
          <p:cNvPr id="6" name="Right Arrow 5">
            <a:extLst>
              <a:ext uri="{FF2B5EF4-FFF2-40B4-BE49-F238E27FC236}">
                <a16:creationId xmlns:a16="http://schemas.microsoft.com/office/drawing/2014/main" id="{40748F70-1BE5-F221-D614-54E1EDB2E5C1}"/>
              </a:ext>
            </a:extLst>
          </p:cNvPr>
          <p:cNvSpPr/>
          <p:nvPr/>
        </p:nvSpPr>
        <p:spPr>
          <a:xfrm>
            <a:off x="3124200" y="2362034"/>
            <a:ext cx="651510" cy="5372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5733BEE-B731-223D-D216-561534BE49E8}"/>
              </a:ext>
            </a:extLst>
          </p:cNvPr>
          <p:cNvSpPr/>
          <p:nvPr/>
        </p:nvSpPr>
        <p:spPr>
          <a:xfrm>
            <a:off x="7578091" y="2362034"/>
            <a:ext cx="651510" cy="5372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4DAEFC2-410C-CA58-D083-3D08227F1A1A}"/>
                  </a:ext>
                </a:extLst>
              </p:cNvPr>
              <p:cNvSpPr txBox="1"/>
              <p:nvPr/>
            </p:nvSpPr>
            <p:spPr>
              <a:xfrm>
                <a:off x="8324850" y="2174199"/>
                <a:ext cx="3962399" cy="1213794"/>
              </a:xfrm>
              <a:prstGeom prst="rect">
                <a:avLst/>
              </a:prstGeom>
              <a:noFill/>
            </p:spPr>
            <p:txBody>
              <a:bodyPr wrap="square" lIns="0" tIns="0" rIns="0" bIns="0"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𝑧</m:t>
                        </m:r>
                      </m:sub>
                      <m:sup>
                        <m:r>
                          <a:rPr lang="en-US" sz="2400" i="1">
                            <a:latin typeface="Cambria Math" panose="02040503050406030204" pitchFamily="18" charset="0"/>
                          </a:rPr>
                          <m:t>𝑐</m:t>
                        </m:r>
                      </m:sup>
                    </m:sSubSup>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𝑢</m:t>
                              </m:r>
                            </m:e>
                          </m:mr>
                          <m:mr>
                            <m:e>
                              <m:r>
                                <a:rPr lang="en-US" sz="2400" i="1">
                                  <a:latin typeface="Cambria Math" panose="02040503050406030204" pitchFamily="18" charset="0"/>
                                </a:rPr>
                                <m:t>𝑣</m:t>
                              </m:r>
                            </m:e>
                          </m:mr>
                          <m:mr>
                            <m:e>
                              <m:r>
                                <a:rPr lang="en-US" sz="2400" i="1">
                                  <a:latin typeface="Cambria Math" panose="02040503050406030204" pitchFamily="18" charset="0"/>
                                </a:rPr>
                                <m:t>1</m:t>
                              </m:r>
                            </m:e>
                          </m:mr>
                        </m:m>
                      </m:e>
                    </m:d>
                  </m:oMath>
                </a14:m>
                <a:r>
                  <a:rPr lang="en-US" sz="2400" dirty="0"/>
                  <a:t>=</a:t>
                </a:r>
                <a14:m>
                  <m:oMath xmlns:m="http://schemas.openxmlformats.org/officeDocument/2006/math">
                    <m:d>
                      <m:dPr>
                        <m:begChr m:val="["/>
                        <m:endChr m:val="]"/>
                        <m:ctrlPr>
                          <a:rPr lang="en-US" sz="2400" i="1" dirty="0" smtClean="0">
                            <a:latin typeface="Cambria Math" panose="02040503050406030204" pitchFamily="18" charset="0"/>
                          </a:rPr>
                        </m:ctrlPr>
                      </m:dPr>
                      <m:e>
                        <m:m>
                          <m:mPr>
                            <m:mcs>
                              <m:mc>
                                <m:mcPr>
                                  <m:count m:val="3"/>
                                  <m:mcJc m:val="center"/>
                                </m:mcPr>
                              </m:mc>
                            </m:mcs>
                            <m:ctrlPr>
                              <a:rPr lang="en-US" sz="2400" i="1" dirty="0" smtClean="0">
                                <a:latin typeface="Cambria Math" panose="02040503050406030204" pitchFamily="18" charset="0"/>
                              </a:rPr>
                            </m:ctrlPr>
                          </m:mPr>
                          <m:m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𝑓</m:t>
                                  </m:r>
                                </m:e>
                                <m:sub>
                                  <m:r>
                                    <a:rPr lang="en-US" sz="2400" b="0" i="1" dirty="0" smtClean="0">
                                      <a:latin typeface="Cambria Math" panose="02040503050406030204" pitchFamily="18" charset="0"/>
                                    </a:rPr>
                                    <m:t>𝑥</m:t>
                                  </m:r>
                                </m:sub>
                              </m:sSub>
                            </m:e>
                            <m:e>
                              <m:r>
                                <a:rPr lang="en-US" sz="2400" b="0" i="1" dirty="0" smtClean="0">
                                  <a:latin typeface="Cambria Math" panose="02040503050406030204" pitchFamily="18" charset="0"/>
                                </a:rPr>
                                <m:t>0</m:t>
                              </m:r>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𝑜</m:t>
                                  </m:r>
                                </m:e>
                                <m:sub>
                                  <m:r>
                                    <a:rPr lang="en-US" sz="2400" b="0" i="1" dirty="0" smtClean="0">
                                      <a:latin typeface="Cambria Math" panose="02040503050406030204" pitchFamily="18" charset="0"/>
                                    </a:rPr>
                                    <m:t>𝑥</m:t>
                                  </m:r>
                                </m:sub>
                              </m:sSub>
                            </m:e>
                          </m:mr>
                          <m:mr>
                            <m:e>
                              <m:r>
                                <a:rPr lang="en-US" sz="2400" b="0" i="1" dirty="0" smtClean="0">
                                  <a:latin typeface="Cambria Math" panose="02040503050406030204" pitchFamily="18" charset="0"/>
                                </a:rPr>
                                <m:t>0</m:t>
                              </m:r>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𝑓</m:t>
                                  </m:r>
                                </m:e>
                                <m:sub>
                                  <m:r>
                                    <a:rPr lang="en-US" sz="2400" b="0" i="1" dirty="0" smtClean="0">
                                      <a:latin typeface="Cambria Math" panose="02040503050406030204" pitchFamily="18" charset="0"/>
                                    </a:rPr>
                                    <m:t>𝑦</m:t>
                                  </m:r>
                                </m:sub>
                              </m:sSub>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𝑜</m:t>
                                  </m:r>
                                </m:e>
                                <m:sub>
                                  <m:r>
                                    <a:rPr lang="en-US" sz="2400" b="0" i="1" dirty="0" smtClean="0">
                                      <a:latin typeface="Cambria Math" panose="02040503050406030204" pitchFamily="18" charset="0"/>
                                    </a:rPr>
                                    <m:t>𝑦</m:t>
                                  </m:r>
                                </m:sub>
                              </m:sSub>
                            </m:e>
                          </m:mr>
                          <m:mr>
                            <m:e>
                              <m:r>
                                <a:rPr lang="en-US" sz="2400" b="0" i="1" dirty="0" smtClean="0">
                                  <a:latin typeface="Cambria Math" panose="02040503050406030204" pitchFamily="18" charset="0"/>
                                </a:rPr>
                                <m:t>0</m:t>
                              </m:r>
                            </m:e>
                            <m:e>
                              <m:r>
                                <a:rPr lang="en-US" sz="2400" b="0" i="1" dirty="0" smtClean="0">
                                  <a:latin typeface="Cambria Math" panose="02040503050406030204" pitchFamily="18" charset="0"/>
                                </a:rPr>
                                <m:t>0</m:t>
                              </m:r>
                            </m:e>
                            <m:e>
                              <m:r>
                                <a:rPr lang="en-US" sz="2400" b="0" i="1" dirty="0" smtClean="0">
                                  <a:latin typeface="Cambria Math" panose="02040503050406030204" pitchFamily="18" charset="0"/>
                                </a:rPr>
                                <m:t>1</m:t>
                              </m:r>
                            </m:e>
                          </m:mr>
                        </m:m>
                      </m:e>
                    </m:d>
                    <m:d>
                      <m:dPr>
                        <m:begChr m:val="["/>
                        <m:endChr m:val="]"/>
                        <m:ctrlPr>
                          <a:rPr lang="en-US" sz="2400" i="1" dirty="0" smtClean="0">
                            <a:latin typeface="Cambria Math" panose="02040503050406030204" pitchFamily="18" charset="0"/>
                          </a:rPr>
                        </m:ctrlPr>
                      </m:dPr>
                      <m:e>
                        <m:m>
                          <m:mPr>
                            <m:mcs>
                              <m:mc>
                                <m:mcPr>
                                  <m:count m:val="1"/>
                                  <m:mcJc m:val="center"/>
                                </m:mcPr>
                              </m:mc>
                            </m:mcs>
                            <m:ctrlPr>
                              <a:rPr lang="en-US" sz="2400" i="1" dirty="0" smtClean="0">
                                <a:latin typeface="Cambria Math" panose="02040503050406030204" pitchFamily="18" charset="0"/>
                              </a:rPr>
                            </m:ctrlPr>
                          </m:mP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𝑥</m:t>
                                  </m:r>
                                </m:sub>
                                <m:sup>
                                  <m:r>
                                    <a:rPr lang="en-US" sz="2400" b="0" i="1" dirty="0" smtClean="0">
                                      <a:latin typeface="Cambria Math" panose="02040503050406030204" pitchFamily="18" charset="0"/>
                                    </a:rPr>
                                    <m:t>𝑐</m:t>
                                  </m:r>
                                </m:sup>
                              </m:sSubSup>
                            </m:e>
                          </m:m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𝑦</m:t>
                                  </m:r>
                                </m:sub>
                                <m:sup>
                                  <m:r>
                                    <a:rPr lang="en-US" sz="2400" b="0" i="1" dirty="0" smtClean="0">
                                      <a:latin typeface="Cambria Math" panose="02040503050406030204" pitchFamily="18" charset="0"/>
                                    </a:rPr>
                                    <m:t>𝑐</m:t>
                                  </m:r>
                                </m:sup>
                              </m:sSubSup>
                            </m:e>
                          </m:m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𝑧</m:t>
                                  </m:r>
                                </m:sub>
                                <m:sup>
                                  <m:r>
                                    <a:rPr lang="en-US" sz="2400" b="0" i="1" dirty="0" smtClean="0">
                                      <a:latin typeface="Cambria Math" panose="02040503050406030204" pitchFamily="18" charset="0"/>
                                    </a:rPr>
                                    <m:t>𝑐</m:t>
                                  </m:r>
                                </m:sup>
                              </m:sSubSup>
                            </m:e>
                          </m:mr>
                        </m:m>
                      </m:e>
                    </m:d>
                  </m:oMath>
                </a14:m>
                <a:endParaRPr lang="en-US" sz="2400" dirty="0"/>
              </a:p>
            </p:txBody>
          </p:sp>
        </mc:Choice>
        <mc:Fallback>
          <p:sp>
            <p:nvSpPr>
              <p:cNvPr id="8" name="TextBox 7">
                <a:extLst>
                  <a:ext uri="{FF2B5EF4-FFF2-40B4-BE49-F238E27FC236}">
                    <a16:creationId xmlns:a16="http://schemas.microsoft.com/office/drawing/2014/main" id="{B4DAEFC2-410C-CA58-D083-3D08227F1A1A}"/>
                  </a:ext>
                </a:extLst>
              </p:cNvPr>
              <p:cNvSpPr txBox="1">
                <a:spLocks noRot="1" noChangeAspect="1" noMove="1" noResize="1" noEditPoints="1" noAdjustHandles="1" noChangeArrowheads="1" noChangeShapeType="1" noTextEdit="1"/>
              </p:cNvSpPr>
              <p:nvPr/>
            </p:nvSpPr>
            <p:spPr>
              <a:xfrm>
                <a:off x="8324850" y="2174199"/>
                <a:ext cx="3962399" cy="1213794"/>
              </a:xfrm>
              <a:prstGeom prst="rect">
                <a:avLst/>
              </a:prstGeom>
              <a:blipFill>
                <a:blip r:embed="rId4"/>
                <a:stretch>
                  <a:fillRect l="-2556" b="-4167"/>
                </a:stretch>
              </a:blipFill>
            </p:spPr>
            <p:txBody>
              <a:bodyPr/>
              <a:lstStyle/>
              <a:p>
                <a:r>
                  <a:rPr lang="en-US">
                    <a:noFill/>
                  </a:rPr>
                  <a:t> </a:t>
                </a:r>
              </a:p>
            </p:txBody>
          </p:sp>
        </mc:Fallback>
      </mc:AlternateContent>
    </p:spTree>
    <p:extLst>
      <p:ext uri="{BB962C8B-B14F-4D97-AF65-F5344CB8AC3E}">
        <p14:creationId xmlns:p14="http://schemas.microsoft.com/office/powerpoint/2010/main" val="112826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498F-B89A-3107-7BBA-96498AB887FA}"/>
              </a:ext>
            </a:extLst>
          </p:cNvPr>
          <p:cNvSpPr>
            <a:spLocks noGrp="1"/>
          </p:cNvSpPr>
          <p:nvPr>
            <p:ph type="title"/>
          </p:nvPr>
        </p:nvSpPr>
        <p:spPr>
          <a:xfrm>
            <a:off x="1181100" y="457200"/>
            <a:ext cx="9144000" cy="864704"/>
          </a:xfrm>
        </p:spPr>
        <p:txBody>
          <a:bodyPr/>
          <a:lstStyle/>
          <a:p>
            <a:r>
              <a:rPr lang="en-US" dirty="0"/>
              <a:t>The Intrinsic Matrix </a:t>
            </a:r>
            <a:r>
              <a:rPr lang="en-US" i="1" dirty="0"/>
              <a:t>K</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4BA4FD-E557-4C19-85F4-FF9CFFB414CA}"/>
                  </a:ext>
                </a:extLst>
              </p:cNvPr>
              <p:cNvSpPr txBox="1"/>
              <p:nvPr/>
            </p:nvSpPr>
            <p:spPr>
              <a:xfrm>
                <a:off x="2015490" y="1854159"/>
                <a:ext cx="3962399" cy="1213794"/>
              </a:xfrm>
              <a:prstGeom prst="rect">
                <a:avLst/>
              </a:prstGeom>
              <a:noFill/>
            </p:spPr>
            <p:txBody>
              <a:bodyPr wrap="square" lIns="0" tIns="0" rIns="0" bIns="0" rtlCol="0">
                <a:spAutoFit/>
              </a:bodyPr>
              <a:lstStyle/>
              <a:p>
                <a14:m>
                  <m:oMath xmlns:m="http://schemas.openxmlformats.org/officeDocument/2006/math">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𝑧</m:t>
                        </m:r>
                      </m:sub>
                      <m:sup>
                        <m:r>
                          <a:rPr lang="en-US" sz="2400" i="1">
                            <a:latin typeface="Cambria Math" panose="02040503050406030204" pitchFamily="18" charset="0"/>
                          </a:rPr>
                          <m:t>𝑐</m:t>
                        </m:r>
                      </m:sup>
                    </m:sSubSup>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𝑢</m:t>
                              </m:r>
                            </m:e>
                          </m:mr>
                          <m:mr>
                            <m:e>
                              <m:r>
                                <a:rPr lang="en-US" sz="2400" i="1">
                                  <a:latin typeface="Cambria Math" panose="02040503050406030204" pitchFamily="18" charset="0"/>
                                </a:rPr>
                                <m:t>𝑣</m:t>
                              </m:r>
                            </m:e>
                          </m:mr>
                          <m:mr>
                            <m:e>
                              <m:r>
                                <a:rPr lang="en-US" sz="2400" i="1">
                                  <a:latin typeface="Cambria Math" panose="02040503050406030204" pitchFamily="18" charset="0"/>
                                </a:rPr>
                                <m:t>1</m:t>
                              </m:r>
                            </m:e>
                          </m:mr>
                        </m:m>
                      </m:e>
                    </m:d>
                  </m:oMath>
                </a14:m>
                <a:r>
                  <a:rPr lang="en-US" sz="2400" dirty="0"/>
                  <a:t>=   </a:t>
                </a:r>
                <a14:m>
                  <m:oMath xmlns:m="http://schemas.openxmlformats.org/officeDocument/2006/math">
                    <m:d>
                      <m:dPr>
                        <m:begChr m:val="["/>
                        <m:endChr m:val="]"/>
                        <m:ctrlPr>
                          <a:rPr lang="en-US" sz="2400" i="1" dirty="0" smtClean="0">
                            <a:latin typeface="Cambria Math" panose="02040503050406030204" pitchFamily="18" charset="0"/>
                          </a:rPr>
                        </m:ctrlPr>
                      </m:dPr>
                      <m:e>
                        <m:m>
                          <m:mPr>
                            <m:mcs>
                              <m:mc>
                                <m:mcPr>
                                  <m:count m:val="3"/>
                                  <m:mcJc m:val="center"/>
                                </m:mcPr>
                              </m:mc>
                            </m:mcs>
                            <m:ctrlPr>
                              <a:rPr lang="en-US" sz="2400" i="1" dirty="0" smtClean="0">
                                <a:latin typeface="Cambria Math" panose="02040503050406030204" pitchFamily="18" charset="0"/>
                              </a:rPr>
                            </m:ctrlPr>
                          </m:mPr>
                          <m:m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𝑓</m:t>
                                  </m:r>
                                </m:e>
                                <m:sub>
                                  <m:r>
                                    <a:rPr lang="en-US" sz="2400" b="0" i="1" dirty="0" smtClean="0">
                                      <a:latin typeface="Cambria Math" panose="02040503050406030204" pitchFamily="18" charset="0"/>
                                    </a:rPr>
                                    <m:t>𝑥</m:t>
                                  </m:r>
                                </m:sub>
                              </m:sSub>
                            </m:e>
                            <m:e>
                              <m:r>
                                <a:rPr lang="en-US" sz="2400" b="0" i="1" dirty="0" smtClean="0">
                                  <a:latin typeface="Cambria Math" panose="02040503050406030204" pitchFamily="18" charset="0"/>
                                </a:rPr>
                                <m:t>0</m:t>
                              </m:r>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𝑜</m:t>
                                  </m:r>
                                </m:e>
                                <m:sub>
                                  <m:r>
                                    <a:rPr lang="en-US" sz="2400" b="0" i="1" dirty="0" smtClean="0">
                                      <a:latin typeface="Cambria Math" panose="02040503050406030204" pitchFamily="18" charset="0"/>
                                    </a:rPr>
                                    <m:t>𝑥</m:t>
                                  </m:r>
                                </m:sub>
                              </m:sSub>
                            </m:e>
                          </m:mr>
                          <m:mr>
                            <m:e>
                              <m:r>
                                <a:rPr lang="en-US" sz="2400" b="0" i="1" dirty="0" smtClean="0">
                                  <a:latin typeface="Cambria Math" panose="02040503050406030204" pitchFamily="18" charset="0"/>
                                </a:rPr>
                                <m:t>0</m:t>
                              </m:r>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𝑓</m:t>
                                  </m:r>
                                </m:e>
                                <m:sub>
                                  <m:r>
                                    <a:rPr lang="en-US" sz="2400" b="0" i="1" dirty="0" smtClean="0">
                                      <a:latin typeface="Cambria Math" panose="02040503050406030204" pitchFamily="18" charset="0"/>
                                    </a:rPr>
                                    <m:t>𝑦</m:t>
                                  </m:r>
                                </m:sub>
                              </m:sSub>
                            </m:e>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𝑜</m:t>
                                  </m:r>
                                </m:e>
                                <m:sub>
                                  <m:r>
                                    <a:rPr lang="en-US" sz="2400" b="0" i="1" dirty="0" smtClean="0">
                                      <a:latin typeface="Cambria Math" panose="02040503050406030204" pitchFamily="18" charset="0"/>
                                    </a:rPr>
                                    <m:t>𝑦</m:t>
                                  </m:r>
                                </m:sub>
                              </m:sSub>
                            </m:e>
                          </m:mr>
                          <m:mr>
                            <m:e>
                              <m:r>
                                <a:rPr lang="en-US" sz="2400" b="0" i="1" dirty="0" smtClean="0">
                                  <a:latin typeface="Cambria Math" panose="02040503050406030204" pitchFamily="18" charset="0"/>
                                </a:rPr>
                                <m:t>0</m:t>
                              </m:r>
                            </m:e>
                            <m:e>
                              <m:r>
                                <a:rPr lang="en-US" sz="2400" b="0" i="1" dirty="0" smtClean="0">
                                  <a:latin typeface="Cambria Math" panose="02040503050406030204" pitchFamily="18" charset="0"/>
                                </a:rPr>
                                <m:t>0</m:t>
                              </m:r>
                            </m:e>
                            <m:e>
                              <m:r>
                                <a:rPr lang="en-US" sz="2400" b="0" i="1" dirty="0" smtClean="0">
                                  <a:latin typeface="Cambria Math" panose="02040503050406030204" pitchFamily="18" charset="0"/>
                                </a:rPr>
                                <m:t>1</m:t>
                              </m:r>
                            </m:e>
                          </m:mr>
                        </m:m>
                      </m:e>
                    </m:d>
                    <m:r>
                      <a:rPr lang="en-US" sz="2400" b="0" i="1" dirty="0" smtClean="0">
                        <a:latin typeface="Cambria Math" panose="02040503050406030204" pitchFamily="18" charset="0"/>
                      </a:rPr>
                      <m:t>   </m:t>
                    </m:r>
                    <m:d>
                      <m:dPr>
                        <m:begChr m:val="["/>
                        <m:endChr m:val="]"/>
                        <m:ctrlPr>
                          <a:rPr lang="en-US" sz="2400" i="1" dirty="0" smtClean="0">
                            <a:latin typeface="Cambria Math" panose="02040503050406030204" pitchFamily="18" charset="0"/>
                          </a:rPr>
                        </m:ctrlPr>
                      </m:dPr>
                      <m:e>
                        <m:m>
                          <m:mPr>
                            <m:mcs>
                              <m:mc>
                                <m:mcPr>
                                  <m:count m:val="1"/>
                                  <m:mcJc m:val="center"/>
                                </m:mcPr>
                              </m:mc>
                            </m:mcs>
                            <m:ctrlPr>
                              <a:rPr lang="en-US" sz="2400" i="1" dirty="0" smtClean="0">
                                <a:latin typeface="Cambria Math" panose="02040503050406030204" pitchFamily="18" charset="0"/>
                              </a:rPr>
                            </m:ctrlPr>
                          </m:mP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𝑥</m:t>
                                  </m:r>
                                </m:sub>
                                <m:sup>
                                  <m:r>
                                    <a:rPr lang="en-US" sz="2400" b="0" i="1" dirty="0" smtClean="0">
                                      <a:latin typeface="Cambria Math" panose="02040503050406030204" pitchFamily="18" charset="0"/>
                                    </a:rPr>
                                    <m:t>𝑐</m:t>
                                  </m:r>
                                </m:sup>
                              </m:sSubSup>
                            </m:e>
                          </m:m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𝑦</m:t>
                                  </m:r>
                                </m:sub>
                                <m:sup>
                                  <m:r>
                                    <a:rPr lang="en-US" sz="2400" b="0" i="1" dirty="0" smtClean="0">
                                      <a:latin typeface="Cambria Math" panose="02040503050406030204" pitchFamily="18" charset="0"/>
                                    </a:rPr>
                                    <m:t>𝑐</m:t>
                                  </m:r>
                                </m:sup>
                              </m:sSubSup>
                            </m:e>
                          </m:mr>
                          <m:mr>
                            <m:e>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𝑝</m:t>
                                  </m:r>
                                </m:e>
                                <m:sub>
                                  <m:r>
                                    <a:rPr lang="en-US" sz="2400" b="0" i="1" dirty="0" smtClean="0">
                                      <a:latin typeface="Cambria Math" panose="02040503050406030204" pitchFamily="18" charset="0"/>
                                    </a:rPr>
                                    <m:t>𝑧</m:t>
                                  </m:r>
                                </m:sub>
                                <m:sup>
                                  <m:r>
                                    <a:rPr lang="en-US" sz="2400" b="0" i="1" dirty="0" smtClean="0">
                                      <a:latin typeface="Cambria Math" panose="02040503050406030204" pitchFamily="18" charset="0"/>
                                    </a:rPr>
                                    <m:t>𝑐</m:t>
                                  </m:r>
                                </m:sup>
                              </m:sSubSup>
                            </m:e>
                          </m:mr>
                        </m:m>
                      </m:e>
                    </m:d>
                  </m:oMath>
                </a14:m>
                <a:endParaRPr lang="en-US" sz="2400" dirty="0"/>
              </a:p>
            </p:txBody>
          </p:sp>
        </mc:Choice>
        <mc:Fallback>
          <p:sp>
            <p:nvSpPr>
              <p:cNvPr id="4" name="TextBox 3">
                <a:extLst>
                  <a:ext uri="{FF2B5EF4-FFF2-40B4-BE49-F238E27FC236}">
                    <a16:creationId xmlns:a16="http://schemas.microsoft.com/office/drawing/2014/main" id="{2C4BA4FD-E557-4C19-85F4-FF9CFFB414CA}"/>
                  </a:ext>
                </a:extLst>
              </p:cNvPr>
              <p:cNvSpPr txBox="1">
                <a:spLocks noRot="1" noChangeAspect="1" noMove="1" noResize="1" noEditPoints="1" noAdjustHandles="1" noChangeArrowheads="1" noChangeShapeType="1" noTextEdit="1"/>
              </p:cNvSpPr>
              <p:nvPr/>
            </p:nvSpPr>
            <p:spPr>
              <a:xfrm>
                <a:off x="2015490" y="1854159"/>
                <a:ext cx="3962399" cy="1213794"/>
              </a:xfrm>
              <a:prstGeom prst="rect">
                <a:avLst/>
              </a:prstGeom>
              <a:blipFill>
                <a:blip r:embed="rId2"/>
                <a:stretch>
                  <a:fillRect l="-2556" b="-309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94A111F-342F-2E96-DC13-D323A7D8E016}"/>
              </a:ext>
            </a:extLst>
          </p:cNvPr>
          <p:cNvSpPr txBox="1"/>
          <p:nvPr/>
        </p:nvSpPr>
        <p:spPr>
          <a:xfrm>
            <a:off x="1204911" y="3487440"/>
            <a:ext cx="5583555" cy="923330"/>
          </a:xfrm>
          <a:prstGeom prst="rect">
            <a:avLst/>
          </a:prstGeom>
          <a:noFill/>
        </p:spPr>
        <p:txBody>
          <a:bodyPr wrap="square" rtlCol="0">
            <a:spAutoFit/>
          </a:bodyPr>
          <a:lstStyle/>
          <a:p>
            <a:r>
              <a:rPr lang="en-US" dirty="0"/>
              <a:t>Note: in this course, we assume the pixels are not skewed. Otherwise, the value in the first row, second column will be non-zero.</a:t>
            </a:r>
          </a:p>
        </p:txBody>
      </p:sp>
      <p:sp>
        <p:nvSpPr>
          <p:cNvPr id="8" name="Frame 7">
            <a:extLst>
              <a:ext uri="{FF2B5EF4-FFF2-40B4-BE49-F238E27FC236}">
                <a16:creationId xmlns:a16="http://schemas.microsoft.com/office/drawing/2014/main" id="{7FA29B8A-6CAB-CDC7-D6EE-10C4D4359413}"/>
              </a:ext>
            </a:extLst>
          </p:cNvPr>
          <p:cNvSpPr/>
          <p:nvPr/>
        </p:nvSpPr>
        <p:spPr>
          <a:xfrm>
            <a:off x="3074670" y="1508760"/>
            <a:ext cx="2045970" cy="1908810"/>
          </a:xfrm>
          <a:prstGeom prst="frame">
            <a:avLst>
              <a:gd name="adj1" fmla="val 53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FC1804A-5B4E-BA3E-A3E2-E0257D51239A}"/>
              </a:ext>
            </a:extLst>
          </p:cNvPr>
          <p:cNvSpPr txBox="1"/>
          <p:nvPr/>
        </p:nvSpPr>
        <p:spPr>
          <a:xfrm>
            <a:off x="1354452" y="4417881"/>
            <a:ext cx="5284471" cy="1631216"/>
          </a:xfrm>
          <a:prstGeom prst="rect">
            <a:avLst/>
          </a:prstGeom>
          <a:noFill/>
        </p:spPr>
        <p:txBody>
          <a:bodyPr wrap="square" rtlCol="0">
            <a:spAutoFit/>
          </a:bodyPr>
          <a:lstStyle/>
          <a:p>
            <a:r>
              <a:rPr lang="en-US" sz="2000" dirty="0">
                <a:solidFill>
                  <a:schemeClr val="tx1">
                    <a:lumMod val="85000"/>
                    <a:lumOff val="15000"/>
                  </a:schemeClr>
                </a:solidFill>
                <a:latin typeface="+mj-lt"/>
              </a:rPr>
              <a:t>Notations we use: </a:t>
            </a:r>
          </a:p>
          <a:p>
            <a:pPr marL="342900" indent="-342900">
              <a:buFont typeface="Arial" panose="020B0604020202020204" pitchFamily="34" charset="0"/>
              <a:buChar char="•"/>
            </a:pPr>
            <a:r>
              <a:rPr lang="en-US" sz="2000" dirty="0">
                <a:solidFill>
                  <a:schemeClr val="tx1">
                    <a:lumMod val="85000"/>
                    <a:lumOff val="15000"/>
                  </a:schemeClr>
                </a:solidFill>
                <a:latin typeface="+mj-lt"/>
              </a:rPr>
              <a:t>[o</a:t>
            </a:r>
            <a:r>
              <a:rPr lang="en-US" sz="2000" baseline="-25000" dirty="0">
                <a:solidFill>
                  <a:schemeClr val="tx1">
                    <a:lumMod val="85000"/>
                    <a:lumOff val="15000"/>
                  </a:schemeClr>
                </a:solidFill>
                <a:latin typeface="+mj-lt"/>
              </a:rPr>
              <a:t>x</a:t>
            </a:r>
            <a:r>
              <a:rPr lang="en-US" sz="2000" dirty="0">
                <a:solidFill>
                  <a:schemeClr val="tx1">
                    <a:lumMod val="85000"/>
                    <a:lumOff val="15000"/>
                  </a:schemeClr>
                </a:solidFill>
                <a:latin typeface="+mj-lt"/>
              </a:rPr>
              <a:t>, o</a:t>
            </a:r>
            <a:r>
              <a:rPr lang="en-US" sz="2000" baseline="-25000" dirty="0">
                <a:solidFill>
                  <a:schemeClr val="tx1">
                    <a:lumMod val="85000"/>
                    <a:lumOff val="15000"/>
                  </a:schemeClr>
                </a:solidFill>
                <a:latin typeface="+mj-lt"/>
              </a:rPr>
              <a:t>y</a:t>
            </a:r>
            <a:r>
              <a:rPr lang="en-US" sz="2000" dirty="0">
                <a:solidFill>
                  <a:schemeClr val="tx1">
                    <a:lumMod val="85000"/>
                    <a:lumOff val="15000"/>
                  </a:schemeClr>
                </a:solidFill>
                <a:latin typeface="+mj-lt"/>
              </a:rPr>
              <a:t>] is called the principal point</a:t>
            </a:r>
          </a:p>
          <a:p>
            <a:pPr marL="342900" indent="-342900">
              <a:buFont typeface="Arial" panose="020B0604020202020204" pitchFamily="34" charset="0"/>
              <a:buChar char="•"/>
            </a:pPr>
            <a:r>
              <a:rPr lang="en-US" sz="2000" dirty="0" err="1">
                <a:solidFill>
                  <a:schemeClr val="tx1">
                    <a:lumMod val="85000"/>
                    <a:lumOff val="15000"/>
                  </a:schemeClr>
                </a:solidFill>
                <a:latin typeface="+mj-lt"/>
              </a:rPr>
              <a:t>f</a:t>
            </a:r>
            <a:r>
              <a:rPr lang="en-US" sz="2000" baseline="-25000" dirty="0" err="1">
                <a:solidFill>
                  <a:schemeClr val="tx1">
                    <a:lumMod val="85000"/>
                    <a:lumOff val="15000"/>
                  </a:schemeClr>
                </a:solidFill>
                <a:latin typeface="+mj-lt"/>
              </a:rPr>
              <a:t>x</a:t>
            </a:r>
            <a:r>
              <a:rPr lang="en-US" sz="2000" dirty="0">
                <a:solidFill>
                  <a:schemeClr val="tx1">
                    <a:lumMod val="85000"/>
                    <a:lumOff val="15000"/>
                  </a:schemeClr>
                </a:solidFill>
                <a:latin typeface="+mj-lt"/>
              </a:rPr>
              <a:t> is the focal length in horizontal pixels</a:t>
            </a:r>
          </a:p>
          <a:p>
            <a:pPr marL="342900" indent="-342900">
              <a:buFont typeface="Arial" panose="020B0604020202020204" pitchFamily="34" charset="0"/>
              <a:buChar char="•"/>
            </a:pPr>
            <a:r>
              <a:rPr lang="en-US" sz="2000" dirty="0" err="1">
                <a:solidFill>
                  <a:schemeClr val="tx1">
                    <a:lumMod val="85000"/>
                    <a:lumOff val="15000"/>
                  </a:schemeClr>
                </a:solidFill>
                <a:latin typeface="+mj-lt"/>
              </a:rPr>
              <a:t>f</a:t>
            </a:r>
            <a:r>
              <a:rPr lang="en-US" sz="2000" baseline="-25000" dirty="0" err="1">
                <a:solidFill>
                  <a:schemeClr val="tx1">
                    <a:lumMod val="85000"/>
                    <a:lumOff val="15000"/>
                  </a:schemeClr>
                </a:solidFill>
                <a:latin typeface="+mj-lt"/>
              </a:rPr>
              <a:t>y</a:t>
            </a:r>
            <a:r>
              <a:rPr lang="en-US" sz="2000" dirty="0">
                <a:solidFill>
                  <a:schemeClr val="tx1">
                    <a:lumMod val="85000"/>
                    <a:lumOff val="15000"/>
                  </a:schemeClr>
                </a:solidFill>
                <a:latin typeface="+mj-lt"/>
              </a:rPr>
              <a:t> is the focal length in vertical pixels</a:t>
            </a:r>
          </a:p>
          <a:p>
            <a:pPr marL="342900" indent="-342900">
              <a:buFont typeface="Arial" panose="020B0604020202020204" pitchFamily="34" charset="0"/>
              <a:buChar char="•"/>
            </a:pPr>
            <a:endParaRPr lang="en-US" sz="2000" dirty="0">
              <a:latin typeface="+mj-lt"/>
            </a:endParaRPr>
          </a:p>
        </p:txBody>
      </p:sp>
      <p:pic>
        <p:nvPicPr>
          <p:cNvPr id="10" name="Picture 9">
            <a:extLst>
              <a:ext uri="{FF2B5EF4-FFF2-40B4-BE49-F238E27FC236}">
                <a16:creationId xmlns:a16="http://schemas.microsoft.com/office/drawing/2014/main" id="{E6730412-B128-B7ED-0901-2B549A573521}"/>
              </a:ext>
            </a:extLst>
          </p:cNvPr>
          <p:cNvPicPr>
            <a:picLocks noChangeAspect="1"/>
          </p:cNvPicPr>
          <p:nvPr/>
        </p:nvPicPr>
        <p:blipFill>
          <a:blip r:embed="rId3"/>
          <a:stretch>
            <a:fillRect/>
          </a:stretch>
        </p:blipFill>
        <p:spPr>
          <a:xfrm>
            <a:off x="6638923" y="145963"/>
            <a:ext cx="5379645" cy="4024308"/>
          </a:xfrm>
          <a:prstGeom prst="rect">
            <a:avLst/>
          </a:prstGeom>
        </p:spPr>
      </p:pic>
      <p:sp>
        <p:nvSpPr>
          <p:cNvPr id="11" name="TextBox 10">
            <a:extLst>
              <a:ext uri="{FF2B5EF4-FFF2-40B4-BE49-F238E27FC236}">
                <a16:creationId xmlns:a16="http://schemas.microsoft.com/office/drawing/2014/main" id="{F7AE20F1-322D-33B0-846B-D5CE5BC58E67}"/>
              </a:ext>
            </a:extLst>
          </p:cNvPr>
          <p:cNvSpPr txBox="1"/>
          <p:nvPr/>
        </p:nvSpPr>
        <p:spPr>
          <a:xfrm>
            <a:off x="6785093" y="4578791"/>
            <a:ext cx="5087304" cy="1015663"/>
          </a:xfrm>
          <a:prstGeom prst="rect">
            <a:avLst/>
          </a:prstGeom>
          <a:noFill/>
        </p:spPr>
        <p:txBody>
          <a:bodyPr wrap="square" rtlCol="0">
            <a:spAutoFit/>
          </a:bodyPr>
          <a:lstStyle/>
          <a:p>
            <a:r>
              <a:rPr lang="en-US" sz="2000" dirty="0">
                <a:latin typeface="+mj-lt"/>
              </a:rPr>
              <a:t>Let’s try the perspective camera toy in </a:t>
            </a:r>
            <a:r>
              <a:rPr lang="en-US" sz="2000" dirty="0">
                <a:latin typeface="+mj-lt"/>
                <a:hlinkClick r:id="rId4"/>
              </a:rPr>
              <a:t>https://ksimek.github.io/perspective_camera_toy.html</a:t>
            </a:r>
            <a:r>
              <a:rPr lang="en-US" sz="2000" dirty="0">
                <a:latin typeface="+mj-lt"/>
              </a:rPr>
              <a:t>  </a:t>
            </a:r>
          </a:p>
        </p:txBody>
      </p:sp>
    </p:spTree>
    <p:extLst>
      <p:ext uri="{BB962C8B-B14F-4D97-AF65-F5344CB8AC3E}">
        <p14:creationId xmlns:p14="http://schemas.microsoft.com/office/powerpoint/2010/main" val="3054802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ABCC8-D00E-3DCC-D74A-CD5ACF44351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F7C264-79A1-FBD1-5797-C8931F0B0F2C}"/>
              </a:ext>
            </a:extLst>
          </p:cNvPr>
          <p:cNvSpPr>
            <a:spLocks noGrp="1"/>
          </p:cNvSpPr>
          <p:nvPr>
            <p:ph type="title"/>
          </p:nvPr>
        </p:nvSpPr>
        <p:spPr>
          <a:xfrm>
            <a:off x="3326130" y="5526741"/>
            <a:ext cx="8417635" cy="896834"/>
          </a:xfrm>
        </p:spPr>
        <p:txBody>
          <a:bodyPr>
            <a:normAutofit fontScale="90000"/>
          </a:bodyPr>
          <a:lstStyle/>
          <a:p>
            <a:r>
              <a:rPr lang="en-US" dirty="0"/>
              <a:t>World-to-Camera Transformation</a:t>
            </a:r>
          </a:p>
        </p:txBody>
      </p:sp>
      <p:sp>
        <p:nvSpPr>
          <p:cNvPr id="4" name="TextBox 3">
            <a:extLst>
              <a:ext uri="{FF2B5EF4-FFF2-40B4-BE49-F238E27FC236}">
                <a16:creationId xmlns:a16="http://schemas.microsoft.com/office/drawing/2014/main" id="{FC59D516-28C2-73FA-CD98-3124B890353F}"/>
              </a:ext>
            </a:extLst>
          </p:cNvPr>
          <p:cNvSpPr txBox="1"/>
          <p:nvPr/>
        </p:nvSpPr>
        <p:spPr>
          <a:xfrm>
            <a:off x="4149090" y="4880410"/>
            <a:ext cx="7814310" cy="369332"/>
          </a:xfrm>
          <a:prstGeom prst="rect">
            <a:avLst/>
          </a:prstGeom>
          <a:noFill/>
        </p:spPr>
        <p:txBody>
          <a:bodyPr wrap="square" rtlCol="0">
            <a:spAutoFit/>
          </a:bodyPr>
          <a:lstStyle/>
          <a:p>
            <a:r>
              <a:rPr lang="en-US" dirty="0"/>
              <a:t>Image source: </a:t>
            </a:r>
            <a:r>
              <a:rPr lang="en-US" dirty="0">
                <a:hlinkClick r:id="rId2"/>
              </a:rPr>
              <a:t>https://docs.opencv.org/4.x/d5/d1f/calib3d_solvePnP.html</a:t>
            </a:r>
            <a:r>
              <a:rPr lang="en-US" dirty="0"/>
              <a:t> </a:t>
            </a:r>
          </a:p>
        </p:txBody>
      </p:sp>
      <p:pic>
        <p:nvPicPr>
          <p:cNvPr id="5" name="Picture 2">
            <a:extLst>
              <a:ext uri="{FF2B5EF4-FFF2-40B4-BE49-F238E27FC236}">
                <a16:creationId xmlns:a16="http://schemas.microsoft.com/office/drawing/2014/main" id="{A666B1BF-FDD2-683D-23FA-50B2D0E0F8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2" t="3531" r="8753" b="53261"/>
          <a:stretch>
            <a:fillRect/>
          </a:stretch>
        </p:blipFill>
        <p:spPr bwMode="auto">
          <a:xfrm>
            <a:off x="4661534" y="92737"/>
            <a:ext cx="6789421" cy="4464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7336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B050-60D8-B210-E7CC-A4439CB06E86}"/>
              </a:ext>
            </a:extLst>
          </p:cNvPr>
          <p:cNvSpPr>
            <a:spLocks noGrp="1"/>
          </p:cNvSpPr>
          <p:nvPr>
            <p:ph type="title"/>
          </p:nvPr>
        </p:nvSpPr>
        <p:spPr/>
        <p:txBody>
          <a:bodyPr/>
          <a:lstStyle/>
          <a:p>
            <a:r>
              <a:rPr lang="en-US" dirty="0"/>
              <a:t>Camera and World Coordinate Systems</a:t>
            </a:r>
          </a:p>
        </p:txBody>
      </p:sp>
      <p:sp>
        <p:nvSpPr>
          <p:cNvPr id="3" name="Text Placeholder 2">
            <a:extLst>
              <a:ext uri="{FF2B5EF4-FFF2-40B4-BE49-F238E27FC236}">
                <a16:creationId xmlns:a16="http://schemas.microsoft.com/office/drawing/2014/main" id="{F84DA167-3F5F-FABE-CD66-530974AECC79}"/>
              </a:ext>
            </a:extLst>
          </p:cNvPr>
          <p:cNvSpPr>
            <a:spLocks noGrp="1"/>
          </p:cNvSpPr>
          <p:nvPr>
            <p:ph type="body" idx="1"/>
          </p:nvPr>
        </p:nvSpPr>
        <p:spPr>
          <a:xfrm>
            <a:off x="1527048" y="1173092"/>
            <a:ext cx="4498848" cy="685800"/>
          </a:xfrm>
        </p:spPr>
        <p:txBody>
          <a:bodyPr/>
          <a:lstStyle/>
          <a:p>
            <a:r>
              <a:rPr lang="en-US" dirty="0"/>
              <a:t>Camera Coordinate System</a:t>
            </a:r>
          </a:p>
        </p:txBody>
      </p:sp>
      <p:sp>
        <p:nvSpPr>
          <p:cNvPr id="4" name="Content Placeholder 3">
            <a:extLst>
              <a:ext uri="{FF2B5EF4-FFF2-40B4-BE49-F238E27FC236}">
                <a16:creationId xmlns:a16="http://schemas.microsoft.com/office/drawing/2014/main" id="{B539B0A2-452D-B1A1-A545-5F5E24204A02}"/>
              </a:ext>
            </a:extLst>
          </p:cNvPr>
          <p:cNvSpPr>
            <a:spLocks noGrp="1"/>
          </p:cNvSpPr>
          <p:nvPr>
            <p:ph sz="half" idx="2"/>
          </p:nvPr>
        </p:nvSpPr>
        <p:spPr>
          <a:xfrm>
            <a:off x="1527048" y="1921873"/>
            <a:ext cx="4498848" cy="2576945"/>
          </a:xfrm>
        </p:spPr>
        <p:txBody>
          <a:bodyPr>
            <a:normAutofit/>
          </a:bodyPr>
          <a:lstStyle/>
          <a:p>
            <a:r>
              <a:rPr lang="en-US" sz="2000" dirty="0"/>
              <a:t>It is attached to the camera, and by convention:</a:t>
            </a:r>
          </a:p>
          <a:p>
            <a:r>
              <a:rPr lang="en-US" sz="2000" dirty="0"/>
              <a:t>Z-axis along the viewing direction</a:t>
            </a:r>
          </a:p>
          <a:p>
            <a:r>
              <a:rPr lang="en-US" sz="2000" dirty="0"/>
              <a:t>X, Y axes aligned with the image plane</a:t>
            </a:r>
          </a:p>
        </p:txBody>
      </p:sp>
      <p:sp>
        <p:nvSpPr>
          <p:cNvPr id="5" name="Text Placeholder 4">
            <a:extLst>
              <a:ext uri="{FF2B5EF4-FFF2-40B4-BE49-F238E27FC236}">
                <a16:creationId xmlns:a16="http://schemas.microsoft.com/office/drawing/2014/main" id="{CE292300-47FB-288B-8189-80F689440D14}"/>
              </a:ext>
            </a:extLst>
          </p:cNvPr>
          <p:cNvSpPr>
            <a:spLocks noGrp="1"/>
          </p:cNvSpPr>
          <p:nvPr>
            <p:ph type="body" sz="quarter" idx="3"/>
          </p:nvPr>
        </p:nvSpPr>
        <p:spPr>
          <a:xfrm>
            <a:off x="6172200" y="1173092"/>
            <a:ext cx="4498848" cy="685800"/>
          </a:xfrm>
        </p:spPr>
        <p:txBody>
          <a:bodyPr/>
          <a:lstStyle/>
          <a:p>
            <a:r>
              <a:rPr lang="en-US" dirty="0"/>
              <a:t>World Coordinate System</a:t>
            </a:r>
          </a:p>
        </p:txBody>
      </p:sp>
      <p:sp>
        <p:nvSpPr>
          <p:cNvPr id="6" name="Content Placeholder 5">
            <a:extLst>
              <a:ext uri="{FF2B5EF4-FFF2-40B4-BE49-F238E27FC236}">
                <a16:creationId xmlns:a16="http://schemas.microsoft.com/office/drawing/2014/main" id="{BE7DB798-6577-004F-D182-313D74A4B449}"/>
              </a:ext>
            </a:extLst>
          </p:cNvPr>
          <p:cNvSpPr>
            <a:spLocks noGrp="1"/>
          </p:cNvSpPr>
          <p:nvPr>
            <p:ph sz="quarter" idx="4"/>
          </p:nvPr>
        </p:nvSpPr>
        <p:spPr>
          <a:xfrm>
            <a:off x="6172200" y="1921873"/>
            <a:ext cx="5527488" cy="2576945"/>
          </a:xfrm>
        </p:spPr>
        <p:txBody>
          <a:bodyPr>
            <a:normAutofit/>
          </a:bodyPr>
          <a:lstStyle/>
          <a:p>
            <a:r>
              <a:rPr lang="en-US" sz="2000" dirty="0"/>
              <a:t>It is a reference frame you choose to describe the scene, which has</a:t>
            </a:r>
          </a:p>
          <a:p>
            <a:r>
              <a:rPr lang="en-US" sz="2000" dirty="0"/>
              <a:t>An origin (chosen arbitrarily)</a:t>
            </a:r>
          </a:p>
          <a:p>
            <a:r>
              <a:rPr lang="en-US" sz="2000" dirty="0"/>
              <a:t>Axes (Chosen arbitrarily)</a:t>
            </a:r>
          </a:p>
        </p:txBody>
      </p:sp>
      <p:pic>
        <p:nvPicPr>
          <p:cNvPr id="7" name="Picture 2">
            <a:extLst>
              <a:ext uri="{FF2B5EF4-FFF2-40B4-BE49-F238E27FC236}">
                <a16:creationId xmlns:a16="http://schemas.microsoft.com/office/drawing/2014/main" id="{3DFDF9DC-C40F-5FCB-BB99-BE4EB4F1F1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14"/>
          <a:stretch>
            <a:fillRect/>
          </a:stretch>
        </p:blipFill>
        <p:spPr bwMode="auto">
          <a:xfrm>
            <a:off x="6960870" y="3616498"/>
            <a:ext cx="5231129" cy="33095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1F8448-5D1C-6D3D-0330-33B620298462}"/>
              </a:ext>
            </a:extLst>
          </p:cNvPr>
          <p:cNvSpPr txBox="1"/>
          <p:nvPr/>
        </p:nvSpPr>
        <p:spPr>
          <a:xfrm>
            <a:off x="0" y="5343125"/>
            <a:ext cx="7814310" cy="369332"/>
          </a:xfrm>
          <a:prstGeom prst="rect">
            <a:avLst/>
          </a:prstGeom>
          <a:noFill/>
        </p:spPr>
        <p:txBody>
          <a:bodyPr wrap="square" rtlCol="0">
            <a:spAutoFit/>
          </a:bodyPr>
          <a:lstStyle/>
          <a:p>
            <a:r>
              <a:rPr lang="en-US" dirty="0"/>
              <a:t>Image source: </a:t>
            </a:r>
            <a:r>
              <a:rPr lang="en-US" dirty="0">
                <a:hlinkClick r:id="rId3"/>
              </a:rPr>
              <a:t>https://docs.opencv.org/4.x/d5/d1f/calib3d_solvePnP.html</a:t>
            </a:r>
            <a:r>
              <a:rPr lang="en-US" dirty="0"/>
              <a:t> </a:t>
            </a:r>
          </a:p>
        </p:txBody>
      </p:sp>
    </p:spTree>
    <p:extLst>
      <p:ext uri="{BB962C8B-B14F-4D97-AF65-F5344CB8AC3E}">
        <p14:creationId xmlns:p14="http://schemas.microsoft.com/office/powerpoint/2010/main" val="2899357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A617BC-9A84-1AF7-C16A-80DA556A19AC}"/>
              </a:ext>
            </a:extLst>
          </p:cNvPr>
          <p:cNvSpPr>
            <a:spLocks noGrp="1"/>
          </p:cNvSpPr>
          <p:nvPr>
            <p:ph type="title"/>
          </p:nvPr>
        </p:nvSpPr>
        <p:spPr/>
        <p:txBody>
          <a:bodyPr/>
          <a:lstStyle/>
          <a:p>
            <a:r>
              <a:rPr lang="en-US" dirty="0"/>
              <a:t>Why need different coordinate systems?</a:t>
            </a:r>
          </a:p>
        </p:txBody>
      </p:sp>
      <p:sp>
        <p:nvSpPr>
          <p:cNvPr id="8" name="Content Placeholder 7">
            <a:extLst>
              <a:ext uri="{FF2B5EF4-FFF2-40B4-BE49-F238E27FC236}">
                <a16:creationId xmlns:a16="http://schemas.microsoft.com/office/drawing/2014/main" id="{46E693FE-A603-F0C7-8C77-99AE74994D0C}"/>
              </a:ext>
            </a:extLst>
          </p:cNvPr>
          <p:cNvSpPr>
            <a:spLocks noGrp="1"/>
          </p:cNvSpPr>
          <p:nvPr>
            <p:ph idx="1"/>
          </p:nvPr>
        </p:nvSpPr>
        <p:spPr>
          <a:xfrm>
            <a:off x="678179" y="1714500"/>
            <a:ext cx="6739891" cy="3821596"/>
          </a:xfrm>
        </p:spPr>
        <p:txBody>
          <a:bodyPr>
            <a:normAutofit/>
          </a:bodyPr>
          <a:lstStyle/>
          <a:p>
            <a:r>
              <a:rPr lang="en-US" sz="2000" dirty="0"/>
              <a:t>World coordinates do NOT depend on the camera.</a:t>
            </a:r>
          </a:p>
          <a:p>
            <a:r>
              <a:rPr lang="en-US" sz="2000" dirty="0"/>
              <a:t>Physical analogy: imaging holding a phone camera and walk around the classroom</a:t>
            </a:r>
          </a:p>
          <a:p>
            <a:pPr lvl="1"/>
            <a:r>
              <a:rPr lang="en-US" sz="2000" dirty="0"/>
              <a:t>The classroom doesn’t move (world coordinates)</a:t>
            </a:r>
          </a:p>
          <a:p>
            <a:pPr lvl="1"/>
            <a:r>
              <a:rPr lang="en-US" sz="2000" dirty="0"/>
              <a:t>You walk and change the camera orientations </a:t>
            </a:r>
          </a:p>
          <a:p>
            <a:pPr lvl="1"/>
            <a:r>
              <a:rPr lang="en-US" sz="2000" dirty="0"/>
              <a:t>The camera coordinate system changed</a:t>
            </a:r>
          </a:p>
        </p:txBody>
      </p:sp>
      <p:pic>
        <p:nvPicPr>
          <p:cNvPr id="13" name="Graphic 12" descr="Camera outline">
            <a:extLst>
              <a:ext uri="{FF2B5EF4-FFF2-40B4-BE49-F238E27FC236}">
                <a16:creationId xmlns:a16="http://schemas.microsoft.com/office/drawing/2014/main" id="{26111E8D-3345-9F10-96CB-04C3132B71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72355">
            <a:off x="10619465" y="1930675"/>
            <a:ext cx="752392" cy="752392"/>
          </a:xfrm>
          <a:prstGeom prst="rect">
            <a:avLst/>
          </a:prstGeom>
        </p:spPr>
      </p:pic>
      <p:pic>
        <p:nvPicPr>
          <p:cNvPr id="15" name="Graphic 14" descr="Classroom outline">
            <a:extLst>
              <a:ext uri="{FF2B5EF4-FFF2-40B4-BE49-F238E27FC236}">
                <a16:creationId xmlns:a16="http://schemas.microsoft.com/office/drawing/2014/main" id="{73EE8DB3-4F7D-2576-E4BC-27F3DE346B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2490" y="2556759"/>
            <a:ext cx="2503170" cy="2503170"/>
          </a:xfrm>
          <a:prstGeom prst="rect">
            <a:avLst/>
          </a:prstGeom>
        </p:spPr>
      </p:pic>
      <p:pic>
        <p:nvPicPr>
          <p:cNvPr id="16" name="Graphic 15" descr="Camera outline">
            <a:extLst>
              <a:ext uri="{FF2B5EF4-FFF2-40B4-BE49-F238E27FC236}">
                <a16:creationId xmlns:a16="http://schemas.microsoft.com/office/drawing/2014/main" id="{807EFB86-C812-859C-D31D-643C78067E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172133">
            <a:off x="9085339" y="1694053"/>
            <a:ext cx="752392" cy="752392"/>
          </a:xfrm>
          <a:prstGeom prst="rect">
            <a:avLst/>
          </a:prstGeom>
        </p:spPr>
      </p:pic>
      <p:pic>
        <p:nvPicPr>
          <p:cNvPr id="17" name="Graphic 16" descr="Camera outline">
            <a:extLst>
              <a:ext uri="{FF2B5EF4-FFF2-40B4-BE49-F238E27FC236}">
                <a16:creationId xmlns:a16="http://schemas.microsoft.com/office/drawing/2014/main" id="{E5C3F44C-8ECD-9E3C-6D63-A2B3B7E162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078650">
            <a:off x="7696308" y="2778551"/>
            <a:ext cx="752392" cy="752392"/>
          </a:xfrm>
          <a:prstGeom prst="rect">
            <a:avLst/>
          </a:prstGeom>
        </p:spPr>
      </p:pic>
      <p:pic>
        <p:nvPicPr>
          <p:cNvPr id="18" name="Graphic 17" descr="Camera outline">
            <a:extLst>
              <a:ext uri="{FF2B5EF4-FFF2-40B4-BE49-F238E27FC236}">
                <a16:creationId xmlns:a16="http://schemas.microsoft.com/office/drawing/2014/main" id="{060FE5C8-5A4C-D5CD-0655-D25EE2C24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786441">
            <a:off x="7978769" y="4764812"/>
            <a:ext cx="752392" cy="752392"/>
          </a:xfrm>
          <a:prstGeom prst="rect">
            <a:avLst/>
          </a:prstGeom>
        </p:spPr>
      </p:pic>
      <p:pic>
        <p:nvPicPr>
          <p:cNvPr id="19" name="Graphic 18" descr="Camera outline">
            <a:extLst>
              <a:ext uri="{FF2B5EF4-FFF2-40B4-BE49-F238E27FC236}">
                <a16:creationId xmlns:a16="http://schemas.microsoft.com/office/drawing/2014/main" id="{D15C0E5C-7510-EE01-15B9-C75B836E0C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875275">
            <a:off x="10641608" y="4984574"/>
            <a:ext cx="752392" cy="752392"/>
          </a:xfrm>
          <a:prstGeom prst="rect">
            <a:avLst/>
          </a:prstGeom>
        </p:spPr>
      </p:pic>
      <p:pic>
        <p:nvPicPr>
          <p:cNvPr id="20" name="Graphic 19" descr="Camera outline">
            <a:extLst>
              <a:ext uri="{FF2B5EF4-FFF2-40B4-BE49-F238E27FC236}">
                <a16:creationId xmlns:a16="http://schemas.microsoft.com/office/drawing/2014/main" id="{99D53461-E294-F253-8BDC-84141544E7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277590" y="3300861"/>
            <a:ext cx="752392" cy="752392"/>
          </a:xfrm>
          <a:prstGeom prst="rect">
            <a:avLst/>
          </a:prstGeom>
        </p:spPr>
      </p:pic>
    </p:spTree>
    <p:extLst>
      <p:ext uri="{BB962C8B-B14F-4D97-AF65-F5344CB8AC3E}">
        <p14:creationId xmlns:p14="http://schemas.microsoft.com/office/powerpoint/2010/main" val="427397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42A0-FD7C-DB00-DB89-6C30A3537C8C}"/>
              </a:ext>
            </a:extLst>
          </p:cNvPr>
          <p:cNvSpPr>
            <a:spLocks noGrp="1"/>
          </p:cNvSpPr>
          <p:nvPr>
            <p:ph type="title"/>
          </p:nvPr>
        </p:nvSpPr>
        <p:spPr/>
        <p:txBody>
          <a:bodyPr>
            <a:normAutofit fontScale="90000"/>
          </a:bodyPr>
          <a:lstStyle/>
          <a:p>
            <a:r>
              <a:rPr lang="en-US" dirty="0"/>
              <a:t>Let’s start with transformations in 2D space…</a:t>
            </a:r>
          </a:p>
        </p:txBody>
      </p:sp>
      <p:pic>
        <p:nvPicPr>
          <p:cNvPr id="6146" name="Picture 2" descr="Coordinate Transforms">
            <a:extLst>
              <a:ext uri="{FF2B5EF4-FFF2-40B4-BE49-F238E27FC236}">
                <a16:creationId xmlns:a16="http://schemas.microsoft.com/office/drawing/2014/main" id="{EDDE8A22-26FB-E910-5A38-2324853692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6191" y="1714500"/>
            <a:ext cx="3839617" cy="38211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B54FAB-6C9C-BF4C-E0E7-D7A5E3EAA4B9}"/>
              </a:ext>
            </a:extLst>
          </p:cNvPr>
          <p:cNvSpPr txBox="1"/>
          <p:nvPr/>
        </p:nvSpPr>
        <p:spPr>
          <a:xfrm>
            <a:off x="8469630" y="4446270"/>
            <a:ext cx="3520440" cy="1200329"/>
          </a:xfrm>
          <a:prstGeom prst="rect">
            <a:avLst/>
          </a:prstGeom>
          <a:noFill/>
        </p:spPr>
        <p:txBody>
          <a:bodyPr wrap="square" rtlCol="0">
            <a:spAutoFit/>
          </a:bodyPr>
          <a:lstStyle/>
          <a:p>
            <a:r>
              <a:rPr lang="en-US" dirty="0"/>
              <a:t>Image source: </a:t>
            </a:r>
            <a:r>
              <a:rPr lang="en-US" dirty="0">
                <a:hlinkClick r:id="rId3"/>
              </a:rPr>
              <a:t>https://articulatedrobotics.xyz/tutorials/coordinate-transforms/coordinate-transforms</a:t>
            </a:r>
            <a:r>
              <a:rPr lang="en-US" dirty="0"/>
              <a:t>  </a:t>
            </a:r>
          </a:p>
        </p:txBody>
      </p:sp>
      <p:sp>
        <p:nvSpPr>
          <p:cNvPr id="5" name="TextBox 4">
            <a:extLst>
              <a:ext uri="{FF2B5EF4-FFF2-40B4-BE49-F238E27FC236}">
                <a16:creationId xmlns:a16="http://schemas.microsoft.com/office/drawing/2014/main" id="{4F37F2E8-8FEC-6AA2-A7FC-DDCCFC922FC1}"/>
              </a:ext>
            </a:extLst>
          </p:cNvPr>
          <p:cNvSpPr txBox="1"/>
          <p:nvPr/>
        </p:nvSpPr>
        <p:spPr>
          <a:xfrm>
            <a:off x="8469630" y="2176201"/>
            <a:ext cx="3268980" cy="1015663"/>
          </a:xfrm>
          <a:prstGeom prst="rect">
            <a:avLst/>
          </a:prstGeom>
          <a:noFill/>
        </p:spPr>
        <p:txBody>
          <a:bodyPr wrap="square" rtlCol="0">
            <a:spAutoFit/>
          </a:bodyPr>
          <a:lstStyle/>
          <a:p>
            <a:r>
              <a:rPr lang="en-US" sz="2000" dirty="0">
                <a:latin typeface="+mj-lt"/>
              </a:rPr>
              <a:t>We focus on </a:t>
            </a:r>
            <a:r>
              <a:rPr lang="en-US" sz="2000" b="1" dirty="0">
                <a:latin typeface="+mj-lt"/>
              </a:rPr>
              <a:t>rigid</a:t>
            </a:r>
            <a:r>
              <a:rPr lang="en-US" sz="2000" dirty="0">
                <a:latin typeface="+mj-lt"/>
              </a:rPr>
              <a:t> transformations including rotations and translations.</a:t>
            </a:r>
          </a:p>
        </p:txBody>
      </p:sp>
    </p:spTree>
    <p:extLst>
      <p:ext uri="{BB962C8B-B14F-4D97-AF65-F5344CB8AC3E}">
        <p14:creationId xmlns:p14="http://schemas.microsoft.com/office/powerpoint/2010/main" val="805962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1E13-AE11-EC38-4862-DC0DC9D24571}"/>
              </a:ext>
            </a:extLst>
          </p:cNvPr>
          <p:cNvSpPr>
            <a:spLocks noGrp="1"/>
          </p:cNvSpPr>
          <p:nvPr>
            <p:ph type="title"/>
          </p:nvPr>
        </p:nvSpPr>
        <p:spPr/>
        <p:txBody>
          <a:bodyPr/>
          <a:lstStyle/>
          <a:p>
            <a:r>
              <a:rPr lang="en-US" dirty="0"/>
              <a:t>2D Rotation</a:t>
            </a:r>
          </a:p>
        </p:txBody>
      </p:sp>
      <p:pic>
        <p:nvPicPr>
          <p:cNvPr id="7170" name="Picture 2" descr="Rotation Matrices">
            <a:extLst>
              <a:ext uri="{FF2B5EF4-FFF2-40B4-BE49-F238E27FC236}">
                <a16:creationId xmlns:a16="http://schemas.microsoft.com/office/drawing/2014/main" id="{756B1782-4217-7CA0-7DED-C130432D4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10" y="1321904"/>
            <a:ext cx="4491990" cy="4063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5B7F57-6308-ECC1-A3A0-2BB397B02C25}"/>
              </a:ext>
            </a:extLst>
          </p:cNvPr>
          <p:cNvSpPr txBox="1"/>
          <p:nvPr/>
        </p:nvSpPr>
        <p:spPr>
          <a:xfrm>
            <a:off x="438150" y="5382207"/>
            <a:ext cx="10229850" cy="307777"/>
          </a:xfrm>
          <a:prstGeom prst="rect">
            <a:avLst/>
          </a:prstGeom>
          <a:noFill/>
        </p:spPr>
        <p:txBody>
          <a:bodyPr wrap="square" rtlCol="0">
            <a:spAutoFit/>
          </a:bodyPr>
          <a:lstStyle/>
          <a:p>
            <a:r>
              <a:rPr lang="en-US" sz="1400" dirty="0"/>
              <a:t>Image source: </a:t>
            </a:r>
            <a:r>
              <a:rPr lang="en-US" sz="1400" dirty="0">
                <a:hlinkClick r:id="rId3"/>
              </a:rPr>
              <a:t>https://articulatedrobotics.xyz/tutorials/coordinate-transforms/rotation-matrices-2d</a:t>
            </a:r>
            <a:r>
              <a:rPr lang="en-US" sz="1400" dirty="0"/>
              <a:t> </a:t>
            </a:r>
          </a:p>
        </p:txBody>
      </p:sp>
      <p:sp>
        <p:nvSpPr>
          <p:cNvPr id="5" name="TextBox 4">
            <a:extLst>
              <a:ext uri="{FF2B5EF4-FFF2-40B4-BE49-F238E27FC236}">
                <a16:creationId xmlns:a16="http://schemas.microsoft.com/office/drawing/2014/main" id="{326DD55A-1D2B-59EB-724C-5BC7E61D4049}"/>
              </a:ext>
            </a:extLst>
          </p:cNvPr>
          <p:cNvSpPr txBox="1"/>
          <p:nvPr/>
        </p:nvSpPr>
        <p:spPr>
          <a:xfrm>
            <a:off x="5909310" y="1085850"/>
            <a:ext cx="6023610" cy="2246769"/>
          </a:xfrm>
          <a:prstGeom prst="rect">
            <a:avLst/>
          </a:prstGeom>
          <a:noFill/>
        </p:spPr>
        <p:txBody>
          <a:bodyPr wrap="square" rtlCol="0">
            <a:spAutoFit/>
          </a:bodyPr>
          <a:lstStyle/>
          <a:p>
            <a:r>
              <a:rPr lang="en-US" sz="2000" dirty="0">
                <a:latin typeface="+mj-lt"/>
              </a:rPr>
              <a:t>We can use a 2x2 transformation to describe it.</a:t>
            </a:r>
          </a:p>
          <a:p>
            <a:endParaRPr lang="en-US" sz="2000" dirty="0">
              <a:latin typeface="+mj-lt"/>
            </a:endParaRPr>
          </a:p>
          <a:p>
            <a:endParaRPr lang="en-US" sz="2000" dirty="0">
              <a:latin typeface="+mj-lt"/>
            </a:endParaRPr>
          </a:p>
          <a:p>
            <a:endParaRPr lang="en-US" sz="2000" dirty="0">
              <a:latin typeface="+mj-lt"/>
            </a:endParaRPr>
          </a:p>
          <a:p>
            <a:endParaRPr lang="en-US" sz="2000" dirty="0">
              <a:latin typeface="+mj-lt"/>
            </a:endParaRPr>
          </a:p>
          <a:p>
            <a:r>
              <a:rPr lang="en-US" sz="2000" dirty="0">
                <a:latin typeface="+mj-lt"/>
              </a:rPr>
              <a:t>For the 2D case, we can write down the rotation matrix using the rotation angle easily:</a:t>
            </a:r>
          </a:p>
        </p:txBody>
      </p:sp>
      <p:pic>
        <p:nvPicPr>
          <p:cNvPr id="8" name="Picture 7">
            <a:extLst>
              <a:ext uri="{FF2B5EF4-FFF2-40B4-BE49-F238E27FC236}">
                <a16:creationId xmlns:a16="http://schemas.microsoft.com/office/drawing/2014/main" id="{61B2EAB9-8C2F-8291-F3CE-6139AC1ABA39}"/>
              </a:ext>
            </a:extLst>
          </p:cNvPr>
          <p:cNvPicPr>
            <a:picLocks noChangeAspect="1"/>
          </p:cNvPicPr>
          <p:nvPr/>
        </p:nvPicPr>
        <p:blipFill>
          <a:blip r:embed="rId4"/>
          <a:stretch>
            <a:fillRect/>
          </a:stretch>
        </p:blipFill>
        <p:spPr>
          <a:xfrm>
            <a:off x="6819902" y="3794760"/>
            <a:ext cx="3611880" cy="90297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1930C22-AA5F-FE54-4577-85D0593C4A7B}"/>
                  </a:ext>
                </a:extLst>
              </p:cNvPr>
              <p:cNvSpPr txBox="1"/>
              <p:nvPr/>
            </p:nvSpPr>
            <p:spPr>
              <a:xfrm>
                <a:off x="7232596" y="1518032"/>
                <a:ext cx="3169522" cy="6176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2</m:t>
                                    </m:r>
                                  </m:sub>
                                </m:sSub>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
                        </m:e>
                      </m:d>
                    </m:oMath>
                  </m:oMathPara>
                </a14:m>
                <a:endParaRPr lang="en-US" sz="2400" dirty="0"/>
              </a:p>
            </p:txBody>
          </p:sp>
        </mc:Choice>
        <mc:Fallback>
          <p:sp>
            <p:nvSpPr>
              <p:cNvPr id="11" name="TextBox 10">
                <a:extLst>
                  <a:ext uri="{FF2B5EF4-FFF2-40B4-BE49-F238E27FC236}">
                    <a16:creationId xmlns:a16="http://schemas.microsoft.com/office/drawing/2014/main" id="{91930C22-AA5F-FE54-4577-85D0593C4A7B}"/>
                  </a:ext>
                </a:extLst>
              </p:cNvPr>
              <p:cNvSpPr txBox="1">
                <a:spLocks noRot="1" noChangeAspect="1" noMove="1" noResize="1" noEditPoints="1" noAdjustHandles="1" noChangeArrowheads="1" noChangeShapeType="1" noTextEdit="1"/>
              </p:cNvSpPr>
              <p:nvPr/>
            </p:nvSpPr>
            <p:spPr>
              <a:xfrm>
                <a:off x="7232596" y="1518032"/>
                <a:ext cx="3169522" cy="617605"/>
              </a:xfrm>
              <a:prstGeom prst="rect">
                <a:avLst/>
              </a:prstGeom>
              <a:blipFill>
                <a:blip r:embed="rId5"/>
                <a:stretch>
                  <a:fillRect b="-18367"/>
                </a:stretch>
              </a:blipFill>
            </p:spPr>
            <p:txBody>
              <a:bodyPr/>
              <a:lstStyle/>
              <a:p>
                <a:r>
                  <a:rPr lang="en-US">
                    <a:noFill/>
                  </a:rPr>
                  <a:t> </a:t>
                </a:r>
              </a:p>
            </p:txBody>
          </p:sp>
        </mc:Fallback>
      </mc:AlternateContent>
    </p:spTree>
    <p:extLst>
      <p:ext uri="{BB962C8B-B14F-4D97-AF65-F5344CB8AC3E}">
        <p14:creationId xmlns:p14="http://schemas.microsoft.com/office/powerpoint/2010/main" val="3920555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733F-95E7-F315-F848-254466FE4A0C}"/>
              </a:ext>
            </a:extLst>
          </p:cNvPr>
          <p:cNvSpPr>
            <a:spLocks noGrp="1"/>
          </p:cNvSpPr>
          <p:nvPr>
            <p:ph type="title"/>
          </p:nvPr>
        </p:nvSpPr>
        <p:spPr/>
        <p:txBody>
          <a:bodyPr/>
          <a:lstStyle/>
          <a:p>
            <a:r>
              <a:rPr lang="en-US" dirty="0"/>
              <a:t>2D Translation</a:t>
            </a:r>
          </a:p>
        </p:txBody>
      </p:sp>
      <p:pic>
        <p:nvPicPr>
          <p:cNvPr id="8194" name="Picture 2" descr="Translation Matrices">
            <a:extLst>
              <a:ext uri="{FF2B5EF4-FFF2-40B4-BE49-F238E27FC236}">
                <a16:creationId xmlns:a16="http://schemas.microsoft.com/office/drawing/2014/main" id="{5ACFC755-3219-8305-5B8A-4FABDAA7D6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8721" y="1518443"/>
            <a:ext cx="3942418" cy="3821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D1A5F4-C775-47D0-176F-4362E4190C29}"/>
              </a:ext>
            </a:extLst>
          </p:cNvPr>
          <p:cNvPicPr>
            <a:picLocks noChangeAspect="1"/>
          </p:cNvPicPr>
          <p:nvPr/>
        </p:nvPicPr>
        <p:blipFill>
          <a:blip r:embed="rId3"/>
          <a:stretch>
            <a:fillRect/>
          </a:stretch>
        </p:blipFill>
        <p:spPr>
          <a:xfrm>
            <a:off x="6807032" y="1707964"/>
            <a:ext cx="3319947" cy="988079"/>
          </a:xfrm>
          <a:prstGeom prst="rect">
            <a:avLst/>
          </a:prstGeom>
        </p:spPr>
      </p:pic>
      <p:sp>
        <p:nvSpPr>
          <p:cNvPr id="5" name="TextBox 4">
            <a:extLst>
              <a:ext uri="{FF2B5EF4-FFF2-40B4-BE49-F238E27FC236}">
                <a16:creationId xmlns:a16="http://schemas.microsoft.com/office/drawing/2014/main" id="{70A03AF8-67E9-2461-2421-5D7A45A0554F}"/>
              </a:ext>
            </a:extLst>
          </p:cNvPr>
          <p:cNvSpPr txBox="1"/>
          <p:nvPr/>
        </p:nvSpPr>
        <p:spPr>
          <a:xfrm>
            <a:off x="434340" y="5373846"/>
            <a:ext cx="6835140" cy="307777"/>
          </a:xfrm>
          <a:prstGeom prst="rect">
            <a:avLst/>
          </a:prstGeom>
          <a:noFill/>
        </p:spPr>
        <p:txBody>
          <a:bodyPr wrap="square" rtlCol="0">
            <a:spAutoFit/>
          </a:bodyPr>
          <a:lstStyle/>
          <a:p>
            <a:r>
              <a:rPr lang="en-US" sz="1400" dirty="0"/>
              <a:t>Reference: </a:t>
            </a:r>
            <a:r>
              <a:rPr lang="en-US" sz="1400" dirty="0">
                <a:hlinkClick r:id="rId4"/>
              </a:rPr>
              <a:t>https://articulatedrobotics.xyz/tutorials/coordinate-transforms/translations</a:t>
            </a:r>
            <a:r>
              <a:rPr lang="en-US" sz="1400" dirty="0"/>
              <a:t> </a:t>
            </a:r>
          </a:p>
        </p:txBody>
      </p:sp>
      <p:sp>
        <p:nvSpPr>
          <p:cNvPr id="6" name="TextBox 5">
            <a:extLst>
              <a:ext uri="{FF2B5EF4-FFF2-40B4-BE49-F238E27FC236}">
                <a16:creationId xmlns:a16="http://schemas.microsoft.com/office/drawing/2014/main" id="{D5271D12-5BDD-C1FD-0D15-051794A454DB}"/>
              </a:ext>
            </a:extLst>
          </p:cNvPr>
          <p:cNvSpPr txBox="1"/>
          <p:nvPr/>
        </p:nvSpPr>
        <p:spPr>
          <a:xfrm>
            <a:off x="5312579" y="2876322"/>
            <a:ext cx="6522720" cy="2246769"/>
          </a:xfrm>
          <a:prstGeom prst="rect">
            <a:avLst/>
          </a:prstGeom>
          <a:noFill/>
        </p:spPr>
        <p:txBody>
          <a:bodyPr wrap="square" rtlCol="0">
            <a:spAutoFit/>
          </a:bodyPr>
          <a:lstStyle/>
          <a:p>
            <a:r>
              <a:rPr lang="en-US" sz="2000" dirty="0">
                <a:latin typeface="+mj-lt"/>
              </a:rPr>
              <a:t>What’s the problem of the above operation?</a:t>
            </a:r>
          </a:p>
          <a:p>
            <a:pPr marL="342900" indent="-342900">
              <a:buFont typeface="Arial" panose="020B0604020202020204" pitchFamily="34" charset="0"/>
              <a:buChar char="•"/>
            </a:pPr>
            <a:r>
              <a:rPr lang="en-US" sz="2000" dirty="0">
                <a:latin typeface="+mj-lt"/>
              </a:rPr>
              <a:t>We would like a nice form like f(</a:t>
            </a:r>
            <a:r>
              <a:rPr lang="en-US" sz="2000" b="1" dirty="0">
                <a:latin typeface="+mj-lt"/>
              </a:rPr>
              <a:t>p</a:t>
            </a:r>
            <a:r>
              <a:rPr lang="en-US" sz="2000" dirty="0">
                <a:latin typeface="+mj-lt"/>
              </a:rPr>
              <a:t>) = </a:t>
            </a:r>
            <a:r>
              <a:rPr lang="en-US" sz="2000" b="1" dirty="0">
                <a:latin typeface="+mj-lt"/>
              </a:rPr>
              <a:t>Ap</a:t>
            </a:r>
            <a:r>
              <a:rPr lang="en-US" sz="2000" dirty="0">
                <a:latin typeface="+mj-lt"/>
              </a:rPr>
              <a:t>, where </a:t>
            </a:r>
            <a:r>
              <a:rPr lang="en-US" sz="2000" b="1" dirty="0">
                <a:latin typeface="+mj-lt"/>
              </a:rPr>
              <a:t>A</a:t>
            </a:r>
            <a:r>
              <a:rPr lang="en-US" sz="2000" dirty="0">
                <a:latin typeface="+mj-lt"/>
              </a:rPr>
              <a:t> is a matrix.</a:t>
            </a:r>
          </a:p>
          <a:p>
            <a:pPr marL="342900" indent="-342900">
              <a:buFont typeface="Arial" panose="020B0604020202020204" pitchFamily="34" charset="0"/>
              <a:buChar char="•"/>
            </a:pPr>
            <a:r>
              <a:rPr lang="en-US" sz="2000" dirty="0">
                <a:latin typeface="+mj-lt"/>
              </a:rPr>
              <a:t>But the above way to perform translation looks like f(</a:t>
            </a:r>
            <a:r>
              <a:rPr lang="en-US" sz="2000" b="1" dirty="0">
                <a:latin typeface="+mj-lt"/>
              </a:rPr>
              <a:t>p</a:t>
            </a:r>
            <a:r>
              <a:rPr lang="en-US" sz="2000" dirty="0">
                <a:latin typeface="+mj-lt"/>
              </a:rPr>
              <a:t>) = </a:t>
            </a:r>
            <a:r>
              <a:rPr lang="en-US" sz="2000" b="1" dirty="0">
                <a:latin typeface="+mj-lt"/>
              </a:rPr>
              <a:t>p</a:t>
            </a:r>
            <a:r>
              <a:rPr lang="en-US" sz="2000" dirty="0">
                <a:latin typeface="+mj-lt"/>
              </a:rPr>
              <a:t> + </a:t>
            </a:r>
            <a:r>
              <a:rPr lang="en-US" sz="2000" b="1" dirty="0">
                <a:latin typeface="+mj-lt"/>
              </a:rPr>
              <a:t>b</a:t>
            </a:r>
            <a:r>
              <a:rPr lang="en-US" sz="2000" dirty="0">
                <a:latin typeface="+mj-lt"/>
              </a:rPr>
              <a:t>, where </a:t>
            </a:r>
            <a:r>
              <a:rPr lang="en-US" sz="2000" b="1" dirty="0">
                <a:latin typeface="+mj-lt"/>
              </a:rPr>
              <a:t>b</a:t>
            </a:r>
            <a:r>
              <a:rPr lang="en-US" sz="2000" dirty="0">
                <a:latin typeface="+mj-lt"/>
              </a:rPr>
              <a:t> is a vector.</a:t>
            </a:r>
          </a:p>
          <a:p>
            <a:pPr marL="342900" indent="-342900">
              <a:buFont typeface="Arial" panose="020B0604020202020204" pitchFamily="34" charset="0"/>
              <a:buChar char="•"/>
            </a:pPr>
            <a:r>
              <a:rPr lang="en-US" sz="2000" dirty="0">
                <a:latin typeface="+mj-lt"/>
              </a:rPr>
              <a:t>When we need to perform multiple transformations, the f(</a:t>
            </a:r>
            <a:r>
              <a:rPr lang="en-US" sz="2000" b="1" dirty="0">
                <a:latin typeface="+mj-lt"/>
              </a:rPr>
              <a:t>p</a:t>
            </a:r>
            <a:r>
              <a:rPr lang="en-US" sz="2000" dirty="0">
                <a:latin typeface="+mj-lt"/>
              </a:rPr>
              <a:t>) = </a:t>
            </a:r>
            <a:r>
              <a:rPr lang="en-US" sz="2000" b="1" dirty="0">
                <a:latin typeface="+mj-lt"/>
              </a:rPr>
              <a:t>Ap</a:t>
            </a:r>
            <a:r>
              <a:rPr lang="en-US" sz="2000" dirty="0">
                <a:latin typeface="+mj-lt"/>
              </a:rPr>
              <a:t> form gives cleaner results.</a:t>
            </a:r>
          </a:p>
        </p:txBody>
      </p:sp>
    </p:spTree>
    <p:extLst>
      <p:ext uri="{BB962C8B-B14F-4D97-AF65-F5344CB8AC3E}">
        <p14:creationId xmlns:p14="http://schemas.microsoft.com/office/powerpoint/2010/main" val="41507111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B1E-1D1F-E6AB-4984-066EAC4EB4CB}"/>
              </a:ext>
            </a:extLst>
          </p:cNvPr>
          <p:cNvSpPr>
            <a:spLocks noGrp="1"/>
          </p:cNvSpPr>
          <p:nvPr>
            <p:ph type="title"/>
          </p:nvPr>
        </p:nvSpPr>
        <p:spPr/>
        <p:txBody>
          <a:bodyPr>
            <a:normAutofit fontScale="90000"/>
          </a:bodyPr>
          <a:lstStyle/>
          <a:p>
            <a:r>
              <a:rPr lang="en-US" dirty="0"/>
              <a:t>Introducing... Homogeneous Coordinates!</a:t>
            </a:r>
          </a:p>
        </p:txBody>
      </p:sp>
      <p:sp>
        <p:nvSpPr>
          <p:cNvPr id="3" name="Content Placeholder 2">
            <a:extLst>
              <a:ext uri="{FF2B5EF4-FFF2-40B4-BE49-F238E27FC236}">
                <a16:creationId xmlns:a16="http://schemas.microsoft.com/office/drawing/2014/main" id="{40227F35-A4C4-C3C4-EC66-F0DA004A75DB}"/>
              </a:ext>
            </a:extLst>
          </p:cNvPr>
          <p:cNvSpPr>
            <a:spLocks noGrp="1"/>
          </p:cNvSpPr>
          <p:nvPr>
            <p:ph idx="1"/>
          </p:nvPr>
        </p:nvSpPr>
        <p:spPr/>
        <p:txBody>
          <a:bodyPr>
            <a:normAutofit/>
          </a:bodyPr>
          <a:lstStyle/>
          <a:p>
            <a:r>
              <a:rPr lang="en-US" sz="2400" dirty="0"/>
              <a:t>By using a homogeneous coordinate system, we can represent both rotations and translations using a single matrix.</a:t>
            </a:r>
          </a:p>
          <a:p>
            <a:r>
              <a:rPr lang="en-US" sz="2400" dirty="0"/>
              <a:t>The first thing we have to do is to modify our coordinates, adding a “1” onto the end of our point vector.</a:t>
            </a:r>
          </a:p>
        </p:txBody>
      </p:sp>
      <p:pic>
        <p:nvPicPr>
          <p:cNvPr id="4" name="Picture 3">
            <a:extLst>
              <a:ext uri="{FF2B5EF4-FFF2-40B4-BE49-F238E27FC236}">
                <a16:creationId xmlns:a16="http://schemas.microsoft.com/office/drawing/2014/main" id="{96CFFA0C-8F1F-BD77-AB5F-686A00C010AE}"/>
              </a:ext>
            </a:extLst>
          </p:cNvPr>
          <p:cNvPicPr>
            <a:picLocks noChangeAspect="1"/>
          </p:cNvPicPr>
          <p:nvPr/>
        </p:nvPicPr>
        <p:blipFill>
          <a:blip r:embed="rId2"/>
          <a:stretch>
            <a:fillRect/>
          </a:stretch>
        </p:blipFill>
        <p:spPr>
          <a:xfrm>
            <a:off x="3307080" y="3625298"/>
            <a:ext cx="1641318" cy="1752766"/>
          </a:xfrm>
          <a:prstGeom prst="rect">
            <a:avLst/>
          </a:prstGeom>
        </p:spPr>
      </p:pic>
      <p:sp>
        <p:nvSpPr>
          <p:cNvPr id="5" name="TextBox 4">
            <a:extLst>
              <a:ext uri="{FF2B5EF4-FFF2-40B4-BE49-F238E27FC236}">
                <a16:creationId xmlns:a16="http://schemas.microsoft.com/office/drawing/2014/main" id="{293A66DC-0E65-1866-5103-D93D57C6273E}"/>
              </a:ext>
            </a:extLst>
          </p:cNvPr>
          <p:cNvSpPr txBox="1"/>
          <p:nvPr/>
        </p:nvSpPr>
        <p:spPr>
          <a:xfrm>
            <a:off x="6012180" y="4126230"/>
            <a:ext cx="4972050" cy="1015663"/>
          </a:xfrm>
          <a:prstGeom prst="rect">
            <a:avLst/>
          </a:prstGeom>
          <a:noFill/>
        </p:spPr>
        <p:txBody>
          <a:bodyPr wrap="square" rtlCol="0">
            <a:spAutoFit/>
          </a:bodyPr>
          <a:lstStyle/>
          <a:p>
            <a:r>
              <a:rPr lang="en-US" sz="2000" dirty="0"/>
              <a:t>Note: you can add a bar ( ˉ ) above the original variable to express that you are working with the homogenous coordinates.</a:t>
            </a:r>
          </a:p>
        </p:txBody>
      </p:sp>
      <p:sp>
        <p:nvSpPr>
          <p:cNvPr id="6" name="TextBox 5">
            <a:extLst>
              <a:ext uri="{FF2B5EF4-FFF2-40B4-BE49-F238E27FC236}">
                <a16:creationId xmlns:a16="http://schemas.microsoft.com/office/drawing/2014/main" id="{84C11779-4332-990F-9C3B-C042D0BA53A1}"/>
              </a:ext>
            </a:extLst>
          </p:cNvPr>
          <p:cNvSpPr txBox="1"/>
          <p:nvPr/>
        </p:nvSpPr>
        <p:spPr>
          <a:xfrm>
            <a:off x="434340" y="5373846"/>
            <a:ext cx="6835140" cy="307777"/>
          </a:xfrm>
          <a:prstGeom prst="rect">
            <a:avLst/>
          </a:prstGeom>
          <a:noFill/>
        </p:spPr>
        <p:txBody>
          <a:bodyPr wrap="square" rtlCol="0">
            <a:spAutoFit/>
          </a:bodyPr>
          <a:lstStyle/>
          <a:p>
            <a:r>
              <a:rPr lang="en-US" sz="1400" dirty="0"/>
              <a:t>Reference: </a:t>
            </a:r>
            <a:r>
              <a:rPr lang="en-US" sz="1400" dirty="0">
                <a:hlinkClick r:id="rId3"/>
              </a:rPr>
              <a:t>https://articulatedrobotics.xyz/tutorials/coordinate-transforms/translations</a:t>
            </a:r>
            <a:r>
              <a:rPr lang="en-US" sz="1400" dirty="0"/>
              <a:t> </a:t>
            </a:r>
          </a:p>
        </p:txBody>
      </p:sp>
    </p:spTree>
    <p:extLst>
      <p:ext uri="{BB962C8B-B14F-4D97-AF65-F5344CB8AC3E}">
        <p14:creationId xmlns:p14="http://schemas.microsoft.com/office/powerpoint/2010/main" val="3066211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4128A4-5B62-B9E6-3744-54BC390DBB98}"/>
              </a:ext>
            </a:extLst>
          </p:cNvPr>
          <p:cNvSpPr>
            <a:spLocks noGrp="1"/>
          </p:cNvSpPr>
          <p:nvPr>
            <p:ph type="title"/>
          </p:nvPr>
        </p:nvSpPr>
        <p:spPr>
          <a:xfrm>
            <a:off x="4459358" y="5526741"/>
            <a:ext cx="7284407" cy="896834"/>
          </a:xfrm>
        </p:spPr>
        <p:txBody>
          <a:bodyPr>
            <a:normAutofit fontScale="90000"/>
          </a:bodyPr>
          <a:lstStyle/>
          <a:p>
            <a:r>
              <a:rPr lang="en-US" dirty="0"/>
              <a:t>Brief Introduction: Rendering</a:t>
            </a:r>
          </a:p>
        </p:txBody>
      </p:sp>
      <p:pic>
        <p:nvPicPr>
          <p:cNvPr id="1026" name="Picture 2">
            <a:extLst>
              <a:ext uri="{FF2B5EF4-FFF2-40B4-BE49-F238E27FC236}">
                <a16:creationId xmlns:a16="http://schemas.microsoft.com/office/drawing/2014/main" id="{FDAFA350-91F0-C5A3-0473-FB7D9D85389F}"/>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t="3152" b="315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B8B81F-DAA9-F84E-3F98-59029A46A6DD}"/>
              </a:ext>
            </a:extLst>
          </p:cNvPr>
          <p:cNvSpPr txBox="1"/>
          <p:nvPr/>
        </p:nvSpPr>
        <p:spPr>
          <a:xfrm>
            <a:off x="3799114" y="5372852"/>
            <a:ext cx="8260335" cy="307777"/>
          </a:xfrm>
          <a:prstGeom prst="rect">
            <a:avLst/>
          </a:prstGeom>
          <a:noFill/>
        </p:spPr>
        <p:txBody>
          <a:bodyPr wrap="square" rtlCol="0">
            <a:spAutoFit/>
          </a:bodyPr>
          <a:lstStyle/>
          <a:p>
            <a:r>
              <a:rPr lang="en-US" sz="1400" dirty="0"/>
              <a:t>An image rendered using POV-Ray 3.6. (Source: </a:t>
            </a:r>
            <a:r>
              <a:rPr lang="en-US" sz="1400" dirty="0">
                <a:hlinkClick r:id="rId3"/>
              </a:rPr>
              <a:t>https://en.wikipedia.org/wiki/Rendering_(computer_graphics)</a:t>
            </a:r>
            <a:r>
              <a:rPr lang="en-US" sz="1400" dirty="0"/>
              <a:t>) </a:t>
            </a:r>
          </a:p>
        </p:txBody>
      </p:sp>
    </p:spTree>
    <p:extLst>
      <p:ext uri="{BB962C8B-B14F-4D97-AF65-F5344CB8AC3E}">
        <p14:creationId xmlns:p14="http://schemas.microsoft.com/office/powerpoint/2010/main" val="2231471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B5907-4660-D4BE-CB52-AB435C2705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81E5F-9A0A-AB38-1340-D6686A05A643}"/>
              </a:ext>
            </a:extLst>
          </p:cNvPr>
          <p:cNvSpPr>
            <a:spLocks noGrp="1"/>
          </p:cNvSpPr>
          <p:nvPr>
            <p:ph type="title"/>
          </p:nvPr>
        </p:nvSpPr>
        <p:spPr>
          <a:xfrm>
            <a:off x="1524000" y="457200"/>
            <a:ext cx="10054590" cy="864704"/>
          </a:xfrm>
        </p:spPr>
        <p:txBody>
          <a:bodyPr>
            <a:normAutofit fontScale="90000"/>
          </a:bodyPr>
          <a:lstStyle/>
          <a:p>
            <a:r>
              <a:rPr lang="en-US" dirty="0"/>
              <a:t>2D Translation Using Homogenous Coordinates</a:t>
            </a:r>
          </a:p>
        </p:txBody>
      </p:sp>
      <p:pic>
        <p:nvPicPr>
          <p:cNvPr id="8194" name="Picture 2" descr="Translation Matrices">
            <a:extLst>
              <a:ext uri="{FF2B5EF4-FFF2-40B4-BE49-F238E27FC236}">
                <a16:creationId xmlns:a16="http://schemas.microsoft.com/office/drawing/2014/main" id="{8A06F4D2-784D-4885-CBC7-B378E5330B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481" y="1518443"/>
            <a:ext cx="3942418" cy="3821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AA3296-7AA3-B985-5AE8-DC16780E9B8A}"/>
              </a:ext>
            </a:extLst>
          </p:cNvPr>
          <p:cNvSpPr txBox="1"/>
          <p:nvPr/>
        </p:nvSpPr>
        <p:spPr>
          <a:xfrm>
            <a:off x="434340" y="5373846"/>
            <a:ext cx="6835140" cy="307777"/>
          </a:xfrm>
          <a:prstGeom prst="rect">
            <a:avLst/>
          </a:prstGeom>
          <a:noFill/>
        </p:spPr>
        <p:txBody>
          <a:bodyPr wrap="square" rtlCol="0">
            <a:spAutoFit/>
          </a:bodyPr>
          <a:lstStyle/>
          <a:p>
            <a:r>
              <a:rPr lang="en-US" sz="1400" dirty="0"/>
              <a:t>Reference: </a:t>
            </a:r>
            <a:r>
              <a:rPr lang="en-US" sz="1400" dirty="0">
                <a:hlinkClick r:id="rId3"/>
              </a:rPr>
              <a:t>https://articulatedrobotics.xyz/tutorials/coordinate-transforms/translations</a:t>
            </a:r>
            <a:r>
              <a:rPr lang="en-US" sz="1400" dirty="0"/>
              <a:t>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4239227-77AE-187A-CE6F-C3968F6A8CCC}"/>
                  </a:ext>
                </a:extLst>
              </p:cNvPr>
              <p:cNvSpPr txBox="1"/>
              <p:nvPr/>
            </p:nvSpPr>
            <p:spPr>
              <a:xfrm>
                <a:off x="5882735" y="1863472"/>
                <a:ext cx="5165196" cy="10690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m:rPr>
                                    <m:brk m:alnAt="7"/>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1</m:t>
                                    </m:r>
                                  </m:sub>
                                </m:sSub>
                                <m:r>
                                  <m:rPr>
                                    <m:brk m:alnAt="7"/>
                                  </m:rPr>
                                  <a:rPr lang="en-US" sz="2400" i="1">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𝑦</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0</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𝑥</m:t>
                                    </m:r>
                                  </m:sub>
                                </m:sSub>
                              </m:e>
                            </m:mr>
                            <m:mr>
                              <m:e>
                                <m:r>
                                  <a:rPr lang="en-US" sz="2400" b="0" i="1" smtClean="0">
                                    <a:latin typeface="Cambria Math" panose="02040503050406030204" pitchFamily="18" charset="0"/>
                                  </a:rPr>
                                  <m:t>0</m:t>
                                </m:r>
                              </m:e>
                              <m:e>
                                <m:r>
                                  <a:rPr lang="en-US" sz="2400" b="0" i="1" smtClean="0">
                                    <a:latin typeface="Cambria Math" panose="02040503050406030204" pitchFamily="18" charset="0"/>
                                  </a:rPr>
                                  <m:t>1</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𝑦</m:t>
                                    </m:r>
                                  </m:sub>
                                </m:sSub>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r>
                              <m:e>
                                <m:r>
                                  <a:rPr lang="en-US" sz="2400" i="1">
                                    <a:latin typeface="Cambria Math" panose="02040503050406030204" pitchFamily="18" charset="0"/>
                                  </a:rPr>
                                  <m:t>1</m:t>
                                </m:r>
                              </m:e>
                            </m:mr>
                          </m:m>
                        </m:e>
                      </m:d>
                    </m:oMath>
                  </m:oMathPara>
                </a14:m>
                <a:endParaRPr lang="en-US" sz="2400" dirty="0"/>
              </a:p>
            </p:txBody>
          </p:sp>
        </mc:Choice>
        <mc:Fallback>
          <p:sp>
            <p:nvSpPr>
              <p:cNvPr id="3" name="TextBox 2">
                <a:extLst>
                  <a:ext uri="{FF2B5EF4-FFF2-40B4-BE49-F238E27FC236}">
                    <a16:creationId xmlns:a16="http://schemas.microsoft.com/office/drawing/2014/main" id="{74239227-77AE-187A-CE6F-C3968F6A8CCC}"/>
                  </a:ext>
                </a:extLst>
              </p:cNvPr>
              <p:cNvSpPr txBox="1">
                <a:spLocks noRot="1" noChangeAspect="1" noMove="1" noResize="1" noEditPoints="1" noAdjustHandles="1" noChangeArrowheads="1" noChangeShapeType="1" noTextEdit="1"/>
              </p:cNvSpPr>
              <p:nvPr/>
            </p:nvSpPr>
            <p:spPr>
              <a:xfrm>
                <a:off x="5882735" y="1863472"/>
                <a:ext cx="5165196" cy="1069075"/>
              </a:xfrm>
              <a:prstGeom prst="rect">
                <a:avLst/>
              </a:prstGeom>
              <a:blipFill>
                <a:blip r:embed="rId4"/>
                <a:stretch>
                  <a:fillRect t="-5882" b="-8235"/>
                </a:stretch>
              </a:blipFill>
            </p:spPr>
            <p:txBody>
              <a:bodyPr/>
              <a:lstStyle/>
              <a:p>
                <a:r>
                  <a:rPr lang="en-US">
                    <a:noFill/>
                  </a:rPr>
                  <a:t> </a:t>
                </a:r>
              </a:p>
            </p:txBody>
          </p:sp>
        </mc:Fallback>
      </mc:AlternateContent>
      <p:sp>
        <p:nvSpPr>
          <p:cNvPr id="7" name="Frame 6">
            <a:extLst>
              <a:ext uri="{FF2B5EF4-FFF2-40B4-BE49-F238E27FC236}">
                <a16:creationId xmlns:a16="http://schemas.microsoft.com/office/drawing/2014/main" id="{E62FB84F-C5E0-AEEB-1523-090CE19DBB6B}"/>
              </a:ext>
            </a:extLst>
          </p:cNvPr>
          <p:cNvSpPr/>
          <p:nvPr/>
        </p:nvSpPr>
        <p:spPr>
          <a:xfrm>
            <a:off x="8540750" y="1427670"/>
            <a:ext cx="1913890" cy="1864170"/>
          </a:xfrm>
          <a:prstGeom prst="frame">
            <a:avLst>
              <a:gd name="adj1" fmla="val 74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84781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4DCD-4A23-73CE-1D2C-D9B0CF32C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853F0-B03E-10F8-CAFE-49302B0896DA}"/>
              </a:ext>
            </a:extLst>
          </p:cNvPr>
          <p:cNvSpPr>
            <a:spLocks noGrp="1"/>
          </p:cNvSpPr>
          <p:nvPr>
            <p:ph type="title"/>
          </p:nvPr>
        </p:nvSpPr>
        <p:spPr>
          <a:xfrm>
            <a:off x="1524000" y="457200"/>
            <a:ext cx="10054590" cy="864704"/>
          </a:xfrm>
        </p:spPr>
        <p:txBody>
          <a:bodyPr>
            <a:normAutofit fontScale="90000"/>
          </a:bodyPr>
          <a:lstStyle/>
          <a:p>
            <a:r>
              <a:rPr lang="en-US" dirty="0"/>
              <a:t>2D Translation Using Homogenous Coordinates</a:t>
            </a:r>
          </a:p>
        </p:txBody>
      </p:sp>
      <p:pic>
        <p:nvPicPr>
          <p:cNvPr id="8194" name="Picture 2" descr="Translation Matrices">
            <a:extLst>
              <a:ext uri="{FF2B5EF4-FFF2-40B4-BE49-F238E27FC236}">
                <a16:creationId xmlns:a16="http://schemas.microsoft.com/office/drawing/2014/main" id="{3EFE788F-477D-8426-CB7B-5C21F5D463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8481" y="1518443"/>
            <a:ext cx="3942418" cy="3821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935EE4-1D91-BD3D-CDEF-8BA434878718}"/>
              </a:ext>
            </a:extLst>
          </p:cNvPr>
          <p:cNvSpPr txBox="1"/>
          <p:nvPr/>
        </p:nvSpPr>
        <p:spPr>
          <a:xfrm>
            <a:off x="434340" y="5373846"/>
            <a:ext cx="6835140" cy="307777"/>
          </a:xfrm>
          <a:prstGeom prst="rect">
            <a:avLst/>
          </a:prstGeom>
          <a:noFill/>
        </p:spPr>
        <p:txBody>
          <a:bodyPr wrap="square" rtlCol="0">
            <a:spAutoFit/>
          </a:bodyPr>
          <a:lstStyle/>
          <a:p>
            <a:r>
              <a:rPr lang="en-US" sz="1400" dirty="0"/>
              <a:t>Reference: </a:t>
            </a:r>
            <a:r>
              <a:rPr lang="en-US" sz="1400" dirty="0">
                <a:hlinkClick r:id="rId3"/>
              </a:rPr>
              <a:t>https://articulatedrobotics.xyz/tutorials/coordinate-transforms/translations</a:t>
            </a:r>
            <a:r>
              <a:rPr lang="en-US" sz="1400" dirty="0"/>
              <a:t>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ED0AC5E-0532-1D96-8136-57EE250A2F13}"/>
                  </a:ext>
                </a:extLst>
              </p:cNvPr>
              <p:cNvSpPr txBox="1"/>
              <p:nvPr/>
            </p:nvSpPr>
            <p:spPr>
              <a:xfrm>
                <a:off x="5882735" y="1863472"/>
                <a:ext cx="5165196" cy="10690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m:rPr>
                                    <m:brk m:alnAt="7"/>
                                  </m:rP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1</m:t>
                                    </m:r>
                                  </m:sub>
                                </m:sSub>
                                <m:r>
                                  <m:rPr>
                                    <m:brk m:alnAt="7"/>
                                  </m:rPr>
                                  <a:rPr lang="en-US" sz="2400" i="1">
                                    <a:latin typeface="Cambria Math" panose="02040503050406030204" pitchFamily="18" charset="0"/>
                                  </a:rPr>
                                  <m:t>+</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b="0" i="1" smtClean="0">
                                        <a:latin typeface="Cambria Math" panose="02040503050406030204" pitchFamily="18" charset="0"/>
                                      </a:rPr>
                                      <m:t>𝑦</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0</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𝑥</m:t>
                                    </m:r>
                                  </m:sub>
                                </m:sSub>
                              </m:e>
                            </m:mr>
                            <m:mr>
                              <m:e>
                                <m:r>
                                  <a:rPr lang="en-US" sz="2400" b="0" i="1" smtClean="0">
                                    <a:latin typeface="Cambria Math" panose="02040503050406030204" pitchFamily="18" charset="0"/>
                                  </a:rPr>
                                  <m:t>0</m:t>
                                </m:r>
                              </m:e>
                              <m:e>
                                <m:r>
                                  <a:rPr lang="en-US" sz="2400" b="0" i="1" smtClean="0">
                                    <a:latin typeface="Cambria Math" panose="02040503050406030204" pitchFamily="18" charset="0"/>
                                  </a:rPr>
                                  <m:t>1</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𝑦</m:t>
                                    </m:r>
                                  </m:sub>
                                </m:sSub>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r>
                              <m:e>
                                <m:r>
                                  <a:rPr lang="en-US" sz="2400" i="1">
                                    <a:latin typeface="Cambria Math" panose="02040503050406030204" pitchFamily="18" charset="0"/>
                                  </a:rPr>
                                  <m:t>1</m:t>
                                </m:r>
                              </m:e>
                            </m:mr>
                          </m:m>
                        </m:e>
                      </m:d>
                    </m:oMath>
                  </m:oMathPara>
                </a14:m>
                <a:endParaRPr lang="en-US" sz="2400" dirty="0"/>
              </a:p>
            </p:txBody>
          </p:sp>
        </mc:Choice>
        <mc:Fallback>
          <p:sp>
            <p:nvSpPr>
              <p:cNvPr id="3" name="TextBox 2">
                <a:extLst>
                  <a:ext uri="{FF2B5EF4-FFF2-40B4-BE49-F238E27FC236}">
                    <a16:creationId xmlns:a16="http://schemas.microsoft.com/office/drawing/2014/main" id="{FED0AC5E-0532-1D96-8136-57EE250A2F13}"/>
                  </a:ext>
                </a:extLst>
              </p:cNvPr>
              <p:cNvSpPr txBox="1">
                <a:spLocks noRot="1" noChangeAspect="1" noMove="1" noResize="1" noEditPoints="1" noAdjustHandles="1" noChangeArrowheads="1" noChangeShapeType="1" noTextEdit="1"/>
              </p:cNvSpPr>
              <p:nvPr/>
            </p:nvSpPr>
            <p:spPr>
              <a:xfrm>
                <a:off x="5882735" y="1863472"/>
                <a:ext cx="5165196" cy="1069075"/>
              </a:xfrm>
              <a:prstGeom prst="rect">
                <a:avLst/>
              </a:prstGeom>
              <a:blipFill>
                <a:blip r:embed="rId4"/>
                <a:stretch>
                  <a:fillRect t="-5882" b="-8235"/>
                </a:stretch>
              </a:blipFill>
            </p:spPr>
            <p:txBody>
              <a:bodyPr/>
              <a:lstStyle/>
              <a:p>
                <a:r>
                  <a:rPr lang="en-US">
                    <a:noFill/>
                  </a:rPr>
                  <a:t> </a:t>
                </a:r>
              </a:p>
            </p:txBody>
          </p:sp>
        </mc:Fallback>
      </mc:AlternateContent>
      <p:sp>
        <p:nvSpPr>
          <p:cNvPr id="7" name="Frame 6">
            <a:extLst>
              <a:ext uri="{FF2B5EF4-FFF2-40B4-BE49-F238E27FC236}">
                <a16:creationId xmlns:a16="http://schemas.microsoft.com/office/drawing/2014/main" id="{DE575AFE-F432-63DC-9FDB-BFC903DCC24B}"/>
              </a:ext>
            </a:extLst>
          </p:cNvPr>
          <p:cNvSpPr/>
          <p:nvPr/>
        </p:nvSpPr>
        <p:spPr>
          <a:xfrm>
            <a:off x="8540750" y="1427670"/>
            <a:ext cx="1913890" cy="1864170"/>
          </a:xfrm>
          <a:prstGeom prst="frame">
            <a:avLst>
              <a:gd name="adj1" fmla="val 74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34BDDD0-5B6C-25BE-BB21-3D4860643E0E}"/>
              </a:ext>
            </a:extLst>
          </p:cNvPr>
          <p:cNvSpPr txBox="1"/>
          <p:nvPr/>
        </p:nvSpPr>
        <p:spPr>
          <a:xfrm>
            <a:off x="4700270" y="3736040"/>
            <a:ext cx="7451090" cy="16035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We get a nice form like f(</a:t>
            </a:r>
            <a:r>
              <a:rPr lang="en-US" sz="2000" b="1" dirty="0">
                <a:latin typeface="+mj-lt"/>
              </a:rPr>
              <a:t>p</a:t>
            </a:r>
            <a:r>
              <a:rPr lang="en-US" sz="2000" dirty="0">
                <a:latin typeface="+mj-lt"/>
              </a:rPr>
              <a:t>) = </a:t>
            </a:r>
            <a:r>
              <a:rPr lang="en-US" sz="2000" b="1" dirty="0">
                <a:latin typeface="+mj-lt"/>
              </a:rPr>
              <a:t>Ap</a:t>
            </a:r>
            <a:r>
              <a:rPr lang="en-US" sz="2000" dirty="0">
                <a:latin typeface="+mj-lt"/>
              </a:rPr>
              <a:t>, where </a:t>
            </a:r>
            <a:r>
              <a:rPr lang="en-US" sz="2000" b="1" dirty="0">
                <a:latin typeface="+mj-lt"/>
              </a:rPr>
              <a:t>A</a:t>
            </a:r>
            <a:r>
              <a:rPr lang="en-US" sz="2000" dirty="0">
                <a:latin typeface="+mj-lt"/>
              </a:rPr>
              <a:t> is a matrix </a:t>
            </a:r>
            <a:r>
              <a:rPr lang="en-US" sz="2000" dirty="0">
                <a:latin typeface="+mj-lt"/>
                <a:sym typeface="Wingdings" pitchFamily="2" charset="2"/>
              </a:rPr>
              <a:t></a:t>
            </a:r>
          </a:p>
          <a:p>
            <a:pPr marL="388620" marR="0" lvl="0" indent="-342900" algn="l" defTabSz="914400" rtl="0" eaLnBrk="1" fontAlgn="auto" latinLnBrk="0" hangingPunct="1">
              <a:lnSpc>
                <a:spcPct val="90000"/>
              </a:lnSpc>
              <a:spcBef>
                <a:spcPts val="1800"/>
              </a:spcBef>
              <a:spcAft>
                <a:spcPts val="0"/>
              </a:spcAft>
              <a:buClr>
                <a:srgbClr val="0033A0">
                  <a:lumMod val="50000"/>
                </a:srgbClr>
              </a:buClr>
              <a:buSzPct val="100000"/>
              <a:buFont typeface="Arial" panose="020B0604020202020204" pitchFamily="34" charset="0"/>
              <a:buChar char="•"/>
              <a:tabLst/>
              <a:defRPr/>
            </a:pPr>
            <a:r>
              <a:rPr lang="en-US" sz="2000" dirty="0">
                <a:latin typeface="+mj-lt"/>
                <a:sym typeface="Wingdings" pitchFamily="2" charset="2"/>
              </a:rPr>
              <a:t>Why is it called </a:t>
            </a:r>
            <a:r>
              <a:rPr lang="en-US" sz="2000" i="1" dirty="0">
                <a:latin typeface="+mj-lt"/>
                <a:sym typeface="Wingdings" pitchFamily="2" charset="2"/>
              </a:rPr>
              <a:t>homogenous</a:t>
            </a:r>
            <a:r>
              <a:rPr lang="en-US" sz="2000" dirty="0">
                <a:latin typeface="+mj-lt"/>
                <a:sym typeface="Wingdings" pitchFamily="2" charset="2"/>
              </a:rPr>
              <a:t>? </a:t>
            </a: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Because (x, y, 1) ~ (</a:t>
            </a:r>
            <a:r>
              <a:rPr kumimoji="0" lang="en-US" sz="2000" b="0" i="0" u="none" strike="noStrike" kern="1200" cap="none" spc="0" normalizeH="0" baseline="0" noProof="0" dirty="0" err="1">
                <a:ln>
                  <a:noFill/>
                </a:ln>
                <a:solidFill>
                  <a:prstClr val="black"/>
                </a:solidFill>
                <a:effectLst/>
                <a:uLnTx/>
                <a:uFillTx/>
                <a:latin typeface="Helvetica" pitchFamily="2" charset="0"/>
                <a:ea typeface="+mn-ea"/>
                <a:cs typeface="+mn-cs"/>
              </a:rPr>
              <a:t>kx</a:t>
            </a: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 </a:t>
            </a:r>
            <a:r>
              <a:rPr kumimoji="0" lang="en-US" sz="2000" b="0" i="0" u="none" strike="noStrike" kern="1200" cap="none" spc="0" normalizeH="0" baseline="0" noProof="0" dirty="0" err="1">
                <a:ln>
                  <a:noFill/>
                </a:ln>
                <a:solidFill>
                  <a:prstClr val="black"/>
                </a:solidFill>
                <a:effectLst/>
                <a:uLnTx/>
                <a:uFillTx/>
                <a:latin typeface="Helvetica" pitchFamily="2" charset="0"/>
                <a:ea typeface="+mn-ea"/>
                <a:cs typeface="+mn-cs"/>
              </a:rPr>
              <a:t>ky</a:t>
            </a:r>
            <a:r>
              <a:rPr kumimoji="0" lang="en-US" sz="2000" b="0" i="0" u="none" strike="noStrike" kern="1200" cap="none" spc="0" normalizeH="0" baseline="0" noProof="0" dirty="0">
                <a:ln>
                  <a:noFill/>
                </a:ln>
                <a:solidFill>
                  <a:prstClr val="black"/>
                </a:solidFill>
                <a:effectLst/>
                <a:uLnTx/>
                <a:uFillTx/>
                <a:latin typeface="Helvetica" pitchFamily="2" charset="0"/>
                <a:ea typeface="+mn-ea"/>
                <a:cs typeface="+mn-cs"/>
              </a:rPr>
              <a:t>, k), i.e., they represent the same point after normalization</a:t>
            </a:r>
            <a:r>
              <a:rPr kumimoji="0" lang="en-US" sz="2800" b="0" i="0" u="none" strike="noStrike" kern="1200" cap="none" spc="0" normalizeH="0" baseline="0" noProof="0" dirty="0">
                <a:ln>
                  <a:noFill/>
                </a:ln>
                <a:solidFill>
                  <a:prstClr val="black"/>
                </a:solidFill>
                <a:effectLst/>
                <a:uLnTx/>
                <a:uFillTx/>
                <a:latin typeface="Helvetica" pitchFamily="2" charset="0"/>
                <a:ea typeface="+mn-ea"/>
                <a:cs typeface="+mn-cs"/>
              </a:rPr>
              <a:t>.</a:t>
            </a:r>
          </a:p>
          <a:p>
            <a:endParaRPr lang="en-US" sz="2000" dirty="0">
              <a:latin typeface="+mj-lt"/>
            </a:endParaRPr>
          </a:p>
        </p:txBody>
      </p:sp>
    </p:spTree>
    <p:extLst>
      <p:ext uri="{BB962C8B-B14F-4D97-AF65-F5344CB8AC3E}">
        <p14:creationId xmlns:p14="http://schemas.microsoft.com/office/powerpoint/2010/main" val="2417983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FE3C6-6DA0-3241-FA78-DCCB9FEBF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C24C1E-E3BE-1E81-2ACC-A32D37066AA9}"/>
              </a:ext>
            </a:extLst>
          </p:cNvPr>
          <p:cNvSpPr>
            <a:spLocks noGrp="1"/>
          </p:cNvSpPr>
          <p:nvPr>
            <p:ph type="title"/>
          </p:nvPr>
        </p:nvSpPr>
        <p:spPr/>
        <p:txBody>
          <a:bodyPr>
            <a:normAutofit fontScale="90000"/>
          </a:bodyPr>
          <a:lstStyle/>
          <a:p>
            <a:r>
              <a:rPr lang="en-US" dirty="0"/>
              <a:t>2D Rotation Using Homogenous Coordinates</a:t>
            </a:r>
          </a:p>
        </p:txBody>
      </p:sp>
      <p:pic>
        <p:nvPicPr>
          <p:cNvPr id="7170" name="Picture 2" descr="Rotation Matrices">
            <a:extLst>
              <a:ext uri="{FF2B5EF4-FFF2-40B4-BE49-F238E27FC236}">
                <a16:creationId xmlns:a16="http://schemas.microsoft.com/office/drawing/2014/main" id="{15E589D0-6588-7BC6-FB83-733E40504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410" y="1321904"/>
            <a:ext cx="4491990" cy="40631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49F0EE-2429-7582-A957-9FEDC0397C8F}"/>
              </a:ext>
            </a:extLst>
          </p:cNvPr>
          <p:cNvSpPr txBox="1"/>
          <p:nvPr/>
        </p:nvSpPr>
        <p:spPr>
          <a:xfrm>
            <a:off x="438150" y="5382207"/>
            <a:ext cx="10229850" cy="307777"/>
          </a:xfrm>
          <a:prstGeom prst="rect">
            <a:avLst/>
          </a:prstGeom>
          <a:noFill/>
        </p:spPr>
        <p:txBody>
          <a:bodyPr wrap="square" rtlCol="0">
            <a:spAutoFit/>
          </a:bodyPr>
          <a:lstStyle/>
          <a:p>
            <a:r>
              <a:rPr lang="en-US" sz="1400" dirty="0"/>
              <a:t>Image source: </a:t>
            </a:r>
            <a:r>
              <a:rPr lang="en-US" sz="1400" dirty="0">
                <a:hlinkClick r:id="rId3"/>
              </a:rPr>
              <a:t>https://articulatedrobotics.xyz/tutorials/coordinate-transforms/rotation-matrices-2d</a:t>
            </a:r>
            <a:r>
              <a:rPr lang="en-US" sz="1400" dirty="0"/>
              <a:t> </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36F01F3-4688-53D1-1925-5D7ADDBBAF08}"/>
                  </a:ext>
                </a:extLst>
              </p:cNvPr>
              <p:cNvSpPr txBox="1"/>
              <p:nvPr/>
            </p:nvSpPr>
            <p:spPr>
              <a:xfrm>
                <a:off x="7232596" y="1518032"/>
                <a:ext cx="3169522" cy="6176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2</m:t>
                                    </m:r>
                                  </m:sub>
                                </m:sSub>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
                        </m:e>
                      </m:d>
                    </m:oMath>
                  </m:oMathPara>
                </a14:m>
                <a:endParaRPr lang="en-US" sz="2400" dirty="0"/>
              </a:p>
            </p:txBody>
          </p:sp>
        </mc:Choice>
        <mc:Fallback>
          <p:sp>
            <p:nvSpPr>
              <p:cNvPr id="11" name="TextBox 10">
                <a:extLst>
                  <a:ext uri="{FF2B5EF4-FFF2-40B4-BE49-F238E27FC236}">
                    <a16:creationId xmlns:a16="http://schemas.microsoft.com/office/drawing/2014/main" id="{C36F01F3-4688-53D1-1925-5D7ADDBBAF08}"/>
                  </a:ext>
                </a:extLst>
              </p:cNvPr>
              <p:cNvSpPr txBox="1">
                <a:spLocks noRot="1" noChangeAspect="1" noMove="1" noResize="1" noEditPoints="1" noAdjustHandles="1" noChangeArrowheads="1" noChangeShapeType="1" noTextEdit="1"/>
              </p:cNvSpPr>
              <p:nvPr/>
            </p:nvSpPr>
            <p:spPr>
              <a:xfrm>
                <a:off x="7232596" y="1518032"/>
                <a:ext cx="3169522" cy="617605"/>
              </a:xfrm>
              <a:prstGeom prst="rect">
                <a:avLst/>
              </a:prstGeom>
              <a:blipFill>
                <a:blip r:embed="rId4"/>
                <a:stretch>
                  <a:fillRect b="-183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2A6AA90-F37D-3ED9-B1DC-8B6BE673839E}"/>
                  </a:ext>
                </a:extLst>
              </p:cNvPr>
              <p:cNvSpPr txBox="1"/>
              <p:nvPr/>
            </p:nvSpPr>
            <p:spPr>
              <a:xfrm>
                <a:off x="7067232" y="3250834"/>
                <a:ext cx="3703450" cy="101617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r>
                                      <a:rPr lang="en-US" sz="2400" i="1">
                                        <a:latin typeface="Cambria Math" panose="02040503050406030204" pitchFamily="18" charset="0"/>
                                      </a:rPr>
                                      <m:t>2</m:t>
                                    </m:r>
                                  </m:sub>
                                </m:sSub>
                              </m:e>
                              <m:e>
                                <m:r>
                                  <a:rPr lang="en-US"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22</m:t>
                                    </m:r>
                                  </m:sub>
                                </m:sSub>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r>
                        <a:rPr lang="en-US" sz="2400" b="0" i="1" smtClean="0">
                          <a:latin typeface="Cambria Math" panose="02040503050406030204" pitchFamily="18" charset="0"/>
                        </a:rPr>
                        <m:t>  </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r>
                              <m:e>
                                <m:r>
                                  <a:rPr lang="en-US" sz="2400" i="1">
                                    <a:latin typeface="Cambria Math" panose="02040503050406030204" pitchFamily="18" charset="0"/>
                                  </a:rPr>
                                  <m:t>1</m:t>
                                </m:r>
                              </m:e>
                            </m:mr>
                          </m:m>
                        </m:e>
                      </m:d>
                    </m:oMath>
                  </m:oMathPara>
                </a14:m>
                <a:endParaRPr lang="en-US" sz="2400" dirty="0"/>
              </a:p>
            </p:txBody>
          </p:sp>
        </mc:Choice>
        <mc:Fallback>
          <p:sp>
            <p:nvSpPr>
              <p:cNvPr id="3" name="TextBox 2">
                <a:extLst>
                  <a:ext uri="{FF2B5EF4-FFF2-40B4-BE49-F238E27FC236}">
                    <a16:creationId xmlns:a16="http://schemas.microsoft.com/office/drawing/2014/main" id="{C2A6AA90-F37D-3ED9-B1DC-8B6BE673839E}"/>
                  </a:ext>
                </a:extLst>
              </p:cNvPr>
              <p:cNvSpPr txBox="1">
                <a:spLocks noRot="1" noChangeAspect="1" noMove="1" noResize="1" noEditPoints="1" noAdjustHandles="1" noChangeArrowheads="1" noChangeShapeType="1" noTextEdit="1"/>
              </p:cNvSpPr>
              <p:nvPr/>
            </p:nvSpPr>
            <p:spPr>
              <a:xfrm>
                <a:off x="7067232" y="3250834"/>
                <a:ext cx="3703450" cy="1016176"/>
              </a:xfrm>
              <a:prstGeom prst="rect">
                <a:avLst/>
              </a:prstGeom>
              <a:blipFill>
                <a:blip r:embed="rId5"/>
                <a:stretch>
                  <a:fillRect t="-2469" b="-7407"/>
                </a:stretch>
              </a:blipFill>
            </p:spPr>
            <p:txBody>
              <a:bodyPr/>
              <a:lstStyle/>
              <a:p>
                <a:r>
                  <a:rPr lang="en-US">
                    <a:noFill/>
                  </a:rPr>
                  <a:t> </a:t>
                </a:r>
              </a:p>
            </p:txBody>
          </p:sp>
        </mc:Fallback>
      </mc:AlternateContent>
      <p:sp>
        <p:nvSpPr>
          <p:cNvPr id="6" name="Down Arrow 5">
            <a:extLst>
              <a:ext uri="{FF2B5EF4-FFF2-40B4-BE49-F238E27FC236}">
                <a16:creationId xmlns:a16="http://schemas.microsoft.com/office/drawing/2014/main" id="{8B21665F-281F-A070-1ABB-AD369A47D9D9}"/>
              </a:ext>
            </a:extLst>
          </p:cNvPr>
          <p:cNvSpPr/>
          <p:nvPr/>
        </p:nvSpPr>
        <p:spPr>
          <a:xfrm>
            <a:off x="8720837" y="2347795"/>
            <a:ext cx="396240" cy="6908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13380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04AF-BF41-8949-382B-3786A01CEE4F}"/>
              </a:ext>
            </a:extLst>
          </p:cNvPr>
          <p:cNvSpPr>
            <a:spLocks noGrp="1"/>
          </p:cNvSpPr>
          <p:nvPr>
            <p:ph type="title"/>
          </p:nvPr>
        </p:nvSpPr>
        <p:spPr>
          <a:xfrm>
            <a:off x="1193223" y="314960"/>
            <a:ext cx="10220960" cy="1188720"/>
          </a:xfrm>
        </p:spPr>
        <p:txBody>
          <a:bodyPr>
            <a:normAutofit fontScale="90000"/>
          </a:bodyPr>
          <a:lstStyle/>
          <a:p>
            <a:r>
              <a:rPr lang="en-US" dirty="0"/>
              <a:t>2D Transformation Matrix (Rotation + Translation) “T”, Using Homogenous Coordinates</a:t>
            </a:r>
          </a:p>
        </p:txBody>
      </p:sp>
      <p:pic>
        <p:nvPicPr>
          <p:cNvPr id="14338" name="Picture 2" descr="Affine Transformation">
            <a:extLst>
              <a:ext uri="{FF2B5EF4-FFF2-40B4-BE49-F238E27FC236}">
                <a16:creationId xmlns:a16="http://schemas.microsoft.com/office/drawing/2014/main" id="{3876891A-E735-B869-5CAF-842B0C5E09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160" y="2072640"/>
            <a:ext cx="6039543"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624CC8-DF73-9C68-7982-C4B60CDE1A44}"/>
              </a:ext>
            </a:extLst>
          </p:cNvPr>
          <p:cNvSpPr txBox="1"/>
          <p:nvPr/>
        </p:nvSpPr>
        <p:spPr>
          <a:xfrm>
            <a:off x="538480" y="4551680"/>
            <a:ext cx="6675120" cy="584775"/>
          </a:xfrm>
          <a:prstGeom prst="rect">
            <a:avLst/>
          </a:prstGeom>
          <a:noFill/>
        </p:spPr>
        <p:txBody>
          <a:bodyPr wrap="square" rtlCol="0">
            <a:spAutoFit/>
          </a:bodyPr>
          <a:lstStyle/>
          <a:p>
            <a:r>
              <a:rPr lang="en-US" sz="1600" dirty="0"/>
              <a:t>Image source: </a:t>
            </a:r>
            <a:r>
              <a:rPr lang="en-US" sz="1600" dirty="0">
                <a:hlinkClick r:id="rId3"/>
              </a:rPr>
              <a:t>https://articulatedrobotics.xyz/tutorials/coordinate-transforms/transformation-matrices</a:t>
            </a:r>
            <a:r>
              <a:rPr lang="en-US" sz="1600" dirty="0"/>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DDD0478-56C1-8F0F-E6E8-B5FACB397B0A}"/>
                  </a:ext>
                </a:extLst>
              </p:cNvPr>
              <p:cNvSpPr txBox="1"/>
              <p:nvPr/>
            </p:nvSpPr>
            <p:spPr>
              <a:xfrm>
                <a:off x="6620192" y="2001520"/>
                <a:ext cx="5072158" cy="284494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1</m:t>
                                </m:r>
                              </m:e>
                            </m:mr>
                          </m:m>
                        </m:e>
                      </m:d>
                      <m:r>
                        <a:rPr lang="en-US" sz="2400" b="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1</m:t>
                                </m:r>
                              </m:e>
                              <m:e>
                                <m:r>
                                  <a:rPr lang="en-US" sz="2400" i="1">
                                    <a:latin typeface="Cambria Math" panose="02040503050406030204" pitchFamily="18" charset="0"/>
                                  </a:rPr>
                                  <m:t>0</m:t>
                                </m:r>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𝑥</m:t>
                                    </m:r>
                                  </m:sub>
                                </m:sSub>
                              </m:e>
                            </m:mr>
                            <m:mr>
                              <m:e>
                                <m:r>
                                  <a:rPr lang="en-US" sz="2400" i="1">
                                    <a:latin typeface="Cambria Math" panose="02040503050406030204" pitchFamily="18" charset="0"/>
                                  </a:rPr>
                                  <m:t>0</m:t>
                                </m:r>
                              </m:e>
                              <m:e>
                                <m:r>
                                  <a:rPr lang="en-US" sz="2400" i="1">
                                    <a:latin typeface="Cambria Math" panose="02040503050406030204" pitchFamily="18" charset="0"/>
                                  </a:rPr>
                                  <m:t>1</m:t>
                                </m:r>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𝑦</m:t>
                                    </m:r>
                                  </m:sub>
                                </m:sSub>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r>
                                      <a:rPr lang="en-US" sz="2400" i="1">
                                        <a:latin typeface="Cambria Math" panose="02040503050406030204" pitchFamily="18" charset="0"/>
                                      </a:rPr>
                                      <m:t>2</m:t>
                                    </m:r>
                                  </m:sub>
                                </m:sSub>
                              </m:e>
                              <m:e>
                                <m:r>
                                  <a:rPr lang="en-US"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22</m:t>
                                    </m:r>
                                  </m:sub>
                                </m:sSub>
                              </m:e>
                              <m:e>
                                <m:r>
                                  <a:rPr lang="en-US" sz="2400" b="0" i="1" smtClean="0">
                                    <a:latin typeface="Cambria Math" panose="02040503050406030204" pitchFamily="18" charset="0"/>
                                  </a:rPr>
                                  <m:t>0</m:t>
                                </m:r>
                              </m:e>
                            </m:mr>
                            <m:mr>
                              <m:e>
                                <m:r>
                                  <a:rPr lang="en-US" sz="2400" b="0" i="1" smtClean="0">
                                    <a:latin typeface="Cambria Math" panose="02040503050406030204" pitchFamily="18" charset="0"/>
                                  </a:rPr>
                                  <m:t>0</m:t>
                                </m:r>
                              </m:e>
                              <m:e>
                                <m:r>
                                  <a:rPr lang="en-US" sz="2400" b="0" i="1" smtClean="0">
                                    <a:latin typeface="Cambria Math" panose="02040503050406030204" pitchFamily="18" charset="0"/>
                                  </a:rPr>
                                  <m:t>0</m:t>
                                </m:r>
                              </m:e>
                              <m:e>
                                <m:r>
                                  <a:rPr lang="en-US" sz="2400" b="0" i="1" smtClean="0">
                                    <a:latin typeface="Cambria Math" panose="02040503050406030204" pitchFamily="18" charset="0"/>
                                  </a:rPr>
                                  <m:t>1</m:t>
                                </m:r>
                              </m:e>
                            </m:mr>
                          </m:m>
                        </m:e>
                      </m:d>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1</m:t>
                                    </m:r>
                                  </m:sub>
                                </m:sSub>
                              </m:e>
                            </m:mr>
                            <m:mr>
                              <m:e>
                                <m:r>
                                  <a:rPr lang="en-US" sz="2400" i="1">
                                    <a:latin typeface="Cambria Math" panose="02040503050406030204" pitchFamily="18" charset="0"/>
                                  </a:rPr>
                                  <m:t>1</m:t>
                                </m:r>
                              </m:e>
                            </m:mr>
                          </m:m>
                        </m:e>
                      </m:d>
                    </m:oMath>
                  </m:oMathPara>
                </a14:m>
                <a:endParaRPr lang="en-US" sz="2400" dirty="0"/>
              </a:p>
              <a:p>
                <a:endParaRPr lang="en-US" sz="2400" dirty="0"/>
              </a:p>
              <a:p>
                <a:endParaRPr lang="en-US" sz="2400" dirty="0"/>
              </a:p>
              <a:p>
                <a:r>
                  <a:rPr lang="en-US" sz="2400" dirty="0"/>
                  <a:t>          =  </a:t>
                </a:r>
                <a14:m>
                  <m:oMath xmlns:m="http://schemas.openxmlformats.org/officeDocument/2006/math">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r>
                                    <a:rPr lang="en-US" sz="2400" b="0" i="1" smtClean="0">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𝑦</m:t>
                                  </m:r>
                                </m:sub>
                              </m:sSub>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oMath>
                </a14:m>
                <a:r>
                  <a:rPr lang="en-US" sz="2400" dirty="0"/>
                  <a:t>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mr>
                          <m:mr>
                            <m:e>
                              <m:r>
                                <a:rPr lang="en-US" sz="2400" i="1">
                                  <a:latin typeface="Cambria Math" panose="02040503050406030204" pitchFamily="18" charset="0"/>
                                </a:rPr>
                                <m:t>1</m:t>
                              </m:r>
                            </m:e>
                          </m:mr>
                        </m:m>
                      </m:e>
                    </m:d>
                  </m:oMath>
                </a14:m>
                <a:endParaRPr lang="en-US" sz="2400" dirty="0"/>
              </a:p>
            </p:txBody>
          </p:sp>
        </mc:Choice>
        <mc:Fallback>
          <p:sp>
            <p:nvSpPr>
              <p:cNvPr id="5" name="TextBox 4">
                <a:extLst>
                  <a:ext uri="{FF2B5EF4-FFF2-40B4-BE49-F238E27FC236}">
                    <a16:creationId xmlns:a16="http://schemas.microsoft.com/office/drawing/2014/main" id="{4DDD0478-56C1-8F0F-E6E8-B5FACB397B0A}"/>
                  </a:ext>
                </a:extLst>
              </p:cNvPr>
              <p:cNvSpPr txBox="1">
                <a:spLocks noRot="1" noChangeAspect="1" noMove="1" noResize="1" noEditPoints="1" noAdjustHandles="1" noChangeArrowheads="1" noChangeShapeType="1" noTextEdit="1"/>
              </p:cNvSpPr>
              <p:nvPr/>
            </p:nvSpPr>
            <p:spPr>
              <a:xfrm>
                <a:off x="6620192" y="2001520"/>
                <a:ext cx="5072158" cy="2844946"/>
              </a:xfrm>
              <a:prstGeom prst="rect">
                <a:avLst/>
              </a:prstGeom>
              <a:blipFill>
                <a:blip r:embed="rId4"/>
                <a:stretch>
                  <a:fillRect t="-444"/>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2D85C610-97AC-A819-A5E0-4A524BDC787C}"/>
              </a:ext>
            </a:extLst>
          </p:cNvPr>
          <p:cNvSpPr/>
          <p:nvPr/>
        </p:nvSpPr>
        <p:spPr>
          <a:xfrm>
            <a:off x="7569564" y="3272285"/>
            <a:ext cx="2285635" cy="1864170"/>
          </a:xfrm>
          <a:prstGeom prst="frame">
            <a:avLst>
              <a:gd name="adj1" fmla="val 74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A6BE9C57-A23D-F68D-0851-2E25C4570E0D}"/>
              </a:ext>
            </a:extLst>
          </p:cNvPr>
          <p:cNvSpPr txBox="1"/>
          <p:nvPr/>
        </p:nvSpPr>
        <p:spPr>
          <a:xfrm>
            <a:off x="8499021" y="5136455"/>
            <a:ext cx="426720" cy="461665"/>
          </a:xfrm>
          <a:prstGeom prst="rect">
            <a:avLst/>
          </a:prstGeom>
          <a:noFill/>
        </p:spPr>
        <p:txBody>
          <a:bodyPr wrap="square" rtlCol="0">
            <a:spAutoFit/>
          </a:bodyPr>
          <a:lstStyle/>
          <a:p>
            <a:r>
              <a:rPr lang="en-US" sz="2400" b="1" dirty="0">
                <a:solidFill>
                  <a:schemeClr val="accent4">
                    <a:lumMod val="75000"/>
                  </a:schemeClr>
                </a:solidFill>
                <a:latin typeface="+mj-lt"/>
              </a:rPr>
              <a:t>T</a:t>
            </a:r>
          </a:p>
        </p:txBody>
      </p:sp>
    </p:spTree>
    <p:extLst>
      <p:ext uri="{BB962C8B-B14F-4D97-AF65-F5344CB8AC3E}">
        <p14:creationId xmlns:p14="http://schemas.microsoft.com/office/powerpoint/2010/main" val="26028664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4AC6-0872-729F-9C45-5E3E00F8FA33}"/>
              </a:ext>
            </a:extLst>
          </p:cNvPr>
          <p:cNvSpPr>
            <a:spLocks noGrp="1"/>
          </p:cNvSpPr>
          <p:nvPr>
            <p:ph type="title"/>
          </p:nvPr>
        </p:nvSpPr>
        <p:spPr/>
        <p:txBody>
          <a:bodyPr/>
          <a:lstStyle/>
          <a:p>
            <a:r>
              <a:rPr lang="en-US" dirty="0"/>
              <a:t>Extension to n-Dimensional Space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8588813-128A-8D40-5CCE-87363CABA356}"/>
                  </a:ext>
                </a:extLst>
              </p:cNvPr>
              <p:cNvSpPr txBox="1"/>
              <p:nvPr/>
            </p:nvSpPr>
            <p:spPr>
              <a:xfrm>
                <a:off x="609600" y="1551803"/>
                <a:ext cx="6096000" cy="2480679"/>
              </a:xfrm>
              <a:prstGeom prst="rect">
                <a:avLst/>
              </a:prstGeom>
              <a:noFill/>
            </p:spPr>
            <p:txBody>
              <a:bodyPr wrap="square">
                <a:spAutoFit/>
              </a:bodyPr>
              <a:lstStyle/>
              <a:p>
                <a:pP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2</m:t>
                                  </m:r>
                                </m:sub>
                              </m:sSub>
                            </m:e>
                          </m:mr>
                          <m:mr>
                            <m:e>
                              <m:r>
                                <a:rPr lang="en-US" sz="2400" b="0" i="1" smtClean="0">
                                  <a:latin typeface="Cambria Math" panose="02040503050406030204" pitchFamily="18" charset="0"/>
                                </a:rPr>
                                <m:t>1</m:t>
                              </m:r>
                            </m:e>
                          </m:mr>
                        </m:m>
                      </m:e>
                    </m:d>
                  </m:oMath>
                </a14:m>
                <a:r>
                  <a:rPr lang="en-US" sz="2400" dirty="0"/>
                  <a:t> =  </a:t>
                </a:r>
                <a14:m>
                  <m:oMath xmlns:m="http://schemas.openxmlformats.org/officeDocument/2006/math">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r>
                                    <a:rPr lang="en-US" sz="2400" b="0" i="1" smtClean="0">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𝑦</m:t>
                                  </m:r>
                                </m:sub>
                              </m:sSub>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oMath>
                </a14:m>
                <a:r>
                  <a:rPr lang="en-US" sz="2400" dirty="0"/>
                  <a:t>    </a:t>
                </a:r>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1</m:t>
                                  </m:r>
                                </m:sub>
                              </m:sSub>
                            </m:e>
                          </m:mr>
                          <m:mr>
                            <m:e>
                              <m:r>
                                <a:rPr lang="en-US" sz="2400" i="1">
                                  <a:latin typeface="Cambria Math" panose="02040503050406030204" pitchFamily="18" charset="0"/>
                                </a:rPr>
                                <m:t>1</m:t>
                              </m:r>
                            </m:e>
                          </m:mr>
                        </m:m>
                      </m:e>
                    </m:d>
                  </m:oMath>
                </a14:m>
                <a:endParaRPr lang="en-US" sz="2400" dirty="0"/>
              </a:p>
              <a:p>
                <a:pPr/>
                <a:endParaRPr lang="en-US" sz="2400" dirty="0"/>
              </a:p>
              <a:p>
                <a:pPr/>
                <a:endParaRPr lang="en-US" sz="2400" dirty="0"/>
              </a:p>
              <a:p>
                <a:pP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2</m:t>
                        </m:r>
                      </m:sub>
                    </m:sSub>
                  </m:oMath>
                </a14:m>
                <a:r>
                  <a:rPr lang="en-US" sz="2400" dirty="0"/>
                  <a:t> =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×2</m:t>
                                  </m:r>
                                </m:sub>
                              </m:sSub>
                            </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sub>
                              </m:sSub>
                            </m:e>
                            <m:e>
                              <m:r>
                                <a:rPr lang="en-US" sz="2400" b="0" i="1" smtClean="0">
                                  <a:latin typeface="Cambria Math" panose="02040503050406030204" pitchFamily="18" charset="0"/>
                                </a:rPr>
                                <m:t>1</m:t>
                              </m:r>
                            </m:e>
                          </m:mr>
                        </m:m>
                      </m:e>
                    </m:d>
                  </m:oMath>
                </a14:m>
                <a:endParaRPr lang="en-US" sz="2400" dirty="0"/>
              </a:p>
            </p:txBody>
          </p:sp>
        </mc:Choice>
        <mc:Fallback>
          <p:sp>
            <p:nvSpPr>
              <p:cNvPr id="5" name="TextBox 4">
                <a:extLst>
                  <a:ext uri="{FF2B5EF4-FFF2-40B4-BE49-F238E27FC236}">
                    <a16:creationId xmlns:a16="http://schemas.microsoft.com/office/drawing/2014/main" id="{B8588813-128A-8D40-5CCE-87363CABA356}"/>
                  </a:ext>
                </a:extLst>
              </p:cNvPr>
              <p:cNvSpPr txBox="1">
                <a:spLocks noRot="1" noChangeAspect="1" noMove="1" noResize="1" noEditPoints="1" noAdjustHandles="1" noChangeArrowheads="1" noChangeShapeType="1" noTextEdit="1"/>
              </p:cNvSpPr>
              <p:nvPr/>
            </p:nvSpPr>
            <p:spPr>
              <a:xfrm>
                <a:off x="609600" y="1551803"/>
                <a:ext cx="6096000" cy="248067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44CB62B-7263-95E5-2999-2D3AD327561D}"/>
                  </a:ext>
                </a:extLst>
              </p:cNvPr>
              <p:cNvSpPr txBox="1"/>
              <p:nvPr/>
            </p:nvSpPr>
            <p:spPr>
              <a:xfrm>
                <a:off x="6278880" y="2621207"/>
                <a:ext cx="6096000" cy="777842"/>
              </a:xfrm>
              <a:prstGeom prst="rect">
                <a:avLst/>
              </a:prstGeom>
              <a:noFill/>
            </p:spPr>
            <p:txBody>
              <a:bodyPr wrap="square">
                <a:spAutoFit/>
              </a:bodyPr>
              <a:lstStyle/>
              <a:p>
                <a:pP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sub>
                    </m:sSub>
                  </m:oMath>
                </a14:m>
                <a:r>
                  <a:rPr lang="en-US" sz="2400" dirty="0"/>
                  <a:t> =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sub>
                              </m:sSub>
                            </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0</m:t>
                                  </m:r>
                                </m:e>
                                <m:sub>
                                  <m:r>
                                    <a:rPr lang="en-US" sz="2400" i="1">
                                      <a:latin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𝑛</m:t>
                                  </m:r>
                                </m:sub>
                              </m:sSub>
                            </m:e>
                            <m:e>
                              <m:r>
                                <a:rPr lang="en-US" sz="2400" b="0" i="1" smtClean="0">
                                  <a:latin typeface="Cambria Math" panose="02040503050406030204" pitchFamily="18" charset="0"/>
                                </a:rPr>
                                <m:t>1</m:t>
                              </m:r>
                            </m:e>
                          </m:mr>
                        </m:m>
                      </m:e>
                    </m:d>
                  </m:oMath>
                </a14:m>
                <a:endParaRPr lang="en-US" sz="2400" dirty="0"/>
              </a:p>
            </p:txBody>
          </p:sp>
        </mc:Choice>
        <mc:Fallback>
          <p:sp>
            <p:nvSpPr>
              <p:cNvPr id="6" name="TextBox 5">
                <a:extLst>
                  <a:ext uri="{FF2B5EF4-FFF2-40B4-BE49-F238E27FC236}">
                    <a16:creationId xmlns:a16="http://schemas.microsoft.com/office/drawing/2014/main" id="{544CB62B-7263-95E5-2999-2D3AD327561D}"/>
                  </a:ext>
                </a:extLst>
              </p:cNvPr>
              <p:cNvSpPr txBox="1">
                <a:spLocks noRot="1" noChangeAspect="1" noMove="1" noResize="1" noEditPoints="1" noAdjustHandles="1" noChangeArrowheads="1" noChangeShapeType="1" noTextEdit="1"/>
              </p:cNvSpPr>
              <p:nvPr/>
            </p:nvSpPr>
            <p:spPr>
              <a:xfrm>
                <a:off x="6278880" y="2621207"/>
                <a:ext cx="6096000" cy="777842"/>
              </a:xfrm>
              <a:prstGeom prst="rect">
                <a:avLst/>
              </a:prstGeom>
              <a:blipFill>
                <a:blip r:embed="rId4"/>
                <a:stretch>
                  <a:fillRect b="-1613"/>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323552ED-7270-4A76-FA47-C94762AD212E}"/>
              </a:ext>
            </a:extLst>
          </p:cNvPr>
          <p:cNvSpPr/>
          <p:nvPr/>
        </p:nvSpPr>
        <p:spPr>
          <a:xfrm>
            <a:off x="5059680" y="2760916"/>
            <a:ext cx="1209040" cy="492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59ADB83F-931D-A7C9-5167-E64B82B49CB6}"/>
              </a:ext>
            </a:extLst>
          </p:cNvPr>
          <p:cNvSpPr/>
          <p:nvPr/>
        </p:nvSpPr>
        <p:spPr>
          <a:xfrm rot="5400000">
            <a:off x="2457078" y="2730089"/>
            <a:ext cx="492413" cy="4924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27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64773-7710-E4DC-0984-9284C45810B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7EA33AB-E936-6B34-1FC6-EC379064A186}"/>
              </a:ext>
            </a:extLst>
          </p:cNvPr>
          <p:cNvSpPr txBox="1"/>
          <p:nvPr/>
        </p:nvSpPr>
        <p:spPr>
          <a:xfrm>
            <a:off x="1524000" y="5435781"/>
            <a:ext cx="8860972" cy="276999"/>
          </a:xfrm>
          <a:prstGeom prst="rect">
            <a:avLst/>
          </a:prstGeom>
          <a:noFill/>
        </p:spPr>
        <p:txBody>
          <a:bodyPr wrap="square" rtlCol="0">
            <a:spAutoFit/>
          </a:bodyPr>
          <a:lstStyle/>
          <a:p>
            <a:pPr algn="ctr"/>
            <a:r>
              <a:rPr lang="en-US" sz="1200" dirty="0"/>
              <a:t>Note: some illustrations taken from </a:t>
            </a:r>
            <a:r>
              <a:rPr lang="en-US" sz="1200" dirty="0">
                <a:hlinkClick r:id="rId2"/>
              </a:rPr>
              <a:t>https://www.youtube.com/watch?v=qByYk6JggQU</a:t>
            </a:r>
            <a:r>
              <a:rPr lang="en-US" sz="1200" dirty="0"/>
              <a:t> </a:t>
            </a:r>
          </a:p>
        </p:txBody>
      </p:sp>
      <p:sp>
        <p:nvSpPr>
          <p:cNvPr id="6" name="Title 1">
            <a:extLst>
              <a:ext uri="{FF2B5EF4-FFF2-40B4-BE49-F238E27FC236}">
                <a16:creationId xmlns:a16="http://schemas.microsoft.com/office/drawing/2014/main" id="{EDD1A099-D7A6-FF57-ABF1-7157DA4FAD3B}"/>
              </a:ext>
            </a:extLst>
          </p:cNvPr>
          <p:cNvSpPr>
            <a:spLocks noGrp="1"/>
          </p:cNvSpPr>
          <p:nvPr>
            <p:ph type="title"/>
          </p:nvPr>
        </p:nvSpPr>
        <p:spPr>
          <a:xfrm>
            <a:off x="1524000" y="261258"/>
            <a:ext cx="9144000" cy="864704"/>
          </a:xfrm>
        </p:spPr>
        <p:txBody>
          <a:bodyPr>
            <a:normAutofit fontScale="90000"/>
          </a:bodyPr>
          <a:lstStyle/>
          <a:p>
            <a:r>
              <a:rPr lang="en-US" dirty="0"/>
              <a:t>In 3D Space: World-to-Camera Transformation</a:t>
            </a:r>
          </a:p>
        </p:txBody>
      </p:sp>
      <p:pic>
        <p:nvPicPr>
          <p:cNvPr id="2" name="Picture 1">
            <a:extLst>
              <a:ext uri="{FF2B5EF4-FFF2-40B4-BE49-F238E27FC236}">
                <a16:creationId xmlns:a16="http://schemas.microsoft.com/office/drawing/2014/main" id="{7D7081CA-02EC-2209-F573-D68A0F514BB0}"/>
              </a:ext>
            </a:extLst>
          </p:cNvPr>
          <p:cNvPicPr>
            <a:picLocks noChangeAspect="1"/>
          </p:cNvPicPr>
          <p:nvPr/>
        </p:nvPicPr>
        <p:blipFill>
          <a:blip r:embed="rId3"/>
          <a:stretch>
            <a:fillRect/>
          </a:stretch>
        </p:blipFill>
        <p:spPr>
          <a:xfrm>
            <a:off x="3429000" y="1169506"/>
            <a:ext cx="7772400" cy="4185992"/>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9685D9F-534D-1689-B6BC-A2D1DF6926EB}"/>
                  </a:ext>
                </a:extLst>
              </p:cNvPr>
              <p:cNvSpPr txBox="1"/>
              <p:nvPr/>
            </p:nvSpPr>
            <p:spPr>
              <a:xfrm>
                <a:off x="-243840" y="2448487"/>
                <a:ext cx="6096000" cy="775853"/>
              </a:xfrm>
              <a:prstGeom prst="rect">
                <a:avLst/>
              </a:prstGeom>
              <a:noFill/>
            </p:spPr>
            <p:txBody>
              <a:bodyPr wrap="square">
                <a:spAutoFit/>
              </a:bodyPr>
              <a:lstStyle/>
              <a:p>
                <a:pP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sub>
                    </m:sSub>
                  </m:oMath>
                </a14:m>
                <a:r>
                  <a:rPr lang="en-US" sz="2400" dirty="0"/>
                  <a:t> = </a:t>
                </a: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sub>
                              </m:sSub>
                            </m:e>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e>
                          </m:mr>
                          <m:m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0</m:t>
                                  </m:r>
                                </m:e>
                                <m:sub>
                                  <m:r>
                                    <a:rPr lang="en-US" sz="2400" b="0" i="1" smtClean="0">
                                      <a:latin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𝑛</m:t>
                                  </m:r>
                                </m:sub>
                              </m:sSub>
                            </m:e>
                            <m:e>
                              <m:r>
                                <a:rPr lang="en-US" sz="2400" b="0" i="1" smtClean="0">
                                  <a:latin typeface="Cambria Math" panose="02040503050406030204" pitchFamily="18" charset="0"/>
                                </a:rPr>
                                <m:t>1</m:t>
                              </m:r>
                            </m:e>
                          </m:mr>
                        </m:m>
                      </m:e>
                    </m:d>
                  </m:oMath>
                </a14:m>
                <a:endParaRPr lang="en-US" sz="2400" dirty="0"/>
              </a:p>
            </p:txBody>
          </p:sp>
        </mc:Choice>
        <mc:Fallback>
          <p:sp>
            <p:nvSpPr>
              <p:cNvPr id="3" name="TextBox 2">
                <a:extLst>
                  <a:ext uri="{FF2B5EF4-FFF2-40B4-BE49-F238E27FC236}">
                    <a16:creationId xmlns:a16="http://schemas.microsoft.com/office/drawing/2014/main" id="{B9685D9F-534D-1689-B6BC-A2D1DF6926EB}"/>
                  </a:ext>
                </a:extLst>
              </p:cNvPr>
              <p:cNvSpPr txBox="1">
                <a:spLocks noRot="1" noChangeAspect="1" noMove="1" noResize="1" noEditPoints="1" noAdjustHandles="1" noChangeArrowheads="1" noChangeShapeType="1" noTextEdit="1"/>
              </p:cNvSpPr>
              <p:nvPr/>
            </p:nvSpPr>
            <p:spPr>
              <a:xfrm>
                <a:off x="-243840" y="2448487"/>
                <a:ext cx="6096000" cy="775853"/>
              </a:xfrm>
              <a:prstGeom prst="rect">
                <a:avLst/>
              </a:prstGeom>
              <a:blipFill>
                <a:blip r:embed="rId4"/>
                <a:stretch>
                  <a:fillRect b="-1613"/>
                </a:stretch>
              </a:blipFill>
            </p:spPr>
            <p:txBody>
              <a:bodyPr/>
              <a:lstStyle/>
              <a:p>
                <a:r>
                  <a:rPr lang="en-US">
                    <a:noFill/>
                  </a:rPr>
                  <a:t> </a:t>
                </a:r>
              </a:p>
            </p:txBody>
          </p:sp>
        </mc:Fallback>
      </mc:AlternateContent>
    </p:spTree>
    <p:extLst>
      <p:ext uri="{BB962C8B-B14F-4D97-AF65-F5344CB8AC3E}">
        <p14:creationId xmlns:p14="http://schemas.microsoft.com/office/powerpoint/2010/main" val="4245005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CD161-D83C-D121-CBB0-341F2DA890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A208FED-3819-6CAD-1B3E-3C7BC6F9A880}"/>
              </a:ext>
            </a:extLst>
          </p:cNvPr>
          <p:cNvSpPr txBox="1"/>
          <p:nvPr/>
        </p:nvSpPr>
        <p:spPr>
          <a:xfrm>
            <a:off x="1524000" y="5435781"/>
            <a:ext cx="8860972" cy="276999"/>
          </a:xfrm>
          <a:prstGeom prst="rect">
            <a:avLst/>
          </a:prstGeom>
          <a:noFill/>
        </p:spPr>
        <p:txBody>
          <a:bodyPr wrap="square" rtlCol="0">
            <a:spAutoFit/>
          </a:bodyPr>
          <a:lstStyle/>
          <a:p>
            <a:pPr algn="ctr"/>
            <a:r>
              <a:rPr lang="en-US" sz="1200" dirty="0"/>
              <a:t>Note: some illustrations taken from </a:t>
            </a:r>
            <a:r>
              <a:rPr lang="en-US" sz="1200" dirty="0">
                <a:hlinkClick r:id="rId2"/>
              </a:rPr>
              <a:t>https://www.youtube.com/watch?v=qByYk6JggQU</a:t>
            </a:r>
            <a:r>
              <a:rPr lang="en-US" sz="1200" dirty="0"/>
              <a:t> </a:t>
            </a:r>
          </a:p>
        </p:txBody>
      </p:sp>
      <p:sp>
        <p:nvSpPr>
          <p:cNvPr id="6" name="Title 1">
            <a:extLst>
              <a:ext uri="{FF2B5EF4-FFF2-40B4-BE49-F238E27FC236}">
                <a16:creationId xmlns:a16="http://schemas.microsoft.com/office/drawing/2014/main" id="{D1EA812D-8202-030E-678A-FD79738B195E}"/>
              </a:ext>
            </a:extLst>
          </p:cNvPr>
          <p:cNvSpPr>
            <a:spLocks noGrp="1"/>
          </p:cNvSpPr>
          <p:nvPr>
            <p:ph type="title"/>
          </p:nvPr>
        </p:nvSpPr>
        <p:spPr>
          <a:xfrm>
            <a:off x="1524000" y="261258"/>
            <a:ext cx="9144000" cy="864704"/>
          </a:xfrm>
        </p:spPr>
        <p:txBody>
          <a:bodyPr>
            <a:normAutofit fontScale="90000"/>
          </a:bodyPr>
          <a:lstStyle/>
          <a:p>
            <a:r>
              <a:rPr lang="en-US" dirty="0"/>
              <a:t>In 3D Space: World-to-Camera Transformation</a:t>
            </a:r>
          </a:p>
        </p:txBody>
      </p:sp>
      <p:pic>
        <p:nvPicPr>
          <p:cNvPr id="2" name="Picture 1">
            <a:extLst>
              <a:ext uri="{FF2B5EF4-FFF2-40B4-BE49-F238E27FC236}">
                <a16:creationId xmlns:a16="http://schemas.microsoft.com/office/drawing/2014/main" id="{91A87F7B-6E9F-DF31-E813-B1A5DF9251B5}"/>
              </a:ext>
            </a:extLst>
          </p:cNvPr>
          <p:cNvPicPr>
            <a:picLocks noChangeAspect="1"/>
          </p:cNvPicPr>
          <p:nvPr/>
        </p:nvPicPr>
        <p:blipFill>
          <a:blip r:embed="rId3"/>
          <a:stretch>
            <a:fillRect/>
          </a:stretch>
        </p:blipFill>
        <p:spPr>
          <a:xfrm>
            <a:off x="315369" y="1690468"/>
            <a:ext cx="5639117" cy="3037067"/>
          </a:xfrm>
          <a:prstGeom prst="rect">
            <a:avLst/>
          </a:prstGeom>
        </p:spPr>
      </p:pic>
      <p:sp>
        <p:nvSpPr>
          <p:cNvPr id="7" name="TextBox 6">
            <a:extLst>
              <a:ext uri="{FF2B5EF4-FFF2-40B4-BE49-F238E27FC236}">
                <a16:creationId xmlns:a16="http://schemas.microsoft.com/office/drawing/2014/main" id="{F132AD57-B8F2-0835-5662-CAD0D2A231B9}"/>
              </a:ext>
            </a:extLst>
          </p:cNvPr>
          <p:cNvSpPr txBox="1"/>
          <p:nvPr/>
        </p:nvSpPr>
        <p:spPr>
          <a:xfrm>
            <a:off x="3667760" y="5053079"/>
            <a:ext cx="9881870" cy="338554"/>
          </a:xfrm>
          <a:prstGeom prst="rect">
            <a:avLst/>
          </a:prstGeom>
          <a:noFill/>
        </p:spPr>
        <p:txBody>
          <a:bodyPr wrap="square">
            <a:spAutoFit/>
          </a:bodyPr>
          <a:lstStyle/>
          <a:p>
            <a:r>
              <a:rPr lang="en-US" sz="1600" dirty="0"/>
              <a:t>Interactive demonstration of extrinsic parameters: </a:t>
            </a:r>
            <a:r>
              <a:rPr lang="en-US" sz="1600" dirty="0">
                <a:hlinkClick r:id="rId4"/>
              </a:rPr>
              <a:t>https://ksimek.github.io/2012/08/22/extrinsic/</a:t>
            </a:r>
            <a:r>
              <a:rPr lang="en-US" sz="1600" dirty="0"/>
              <a:t> </a:t>
            </a:r>
          </a:p>
        </p:txBody>
      </p:sp>
      <p:pic>
        <p:nvPicPr>
          <p:cNvPr id="8" name="Picture 7">
            <a:extLst>
              <a:ext uri="{FF2B5EF4-FFF2-40B4-BE49-F238E27FC236}">
                <a16:creationId xmlns:a16="http://schemas.microsoft.com/office/drawing/2014/main" id="{83F00ECA-4317-76AC-A56C-3C7D2EB6B05B}"/>
              </a:ext>
            </a:extLst>
          </p:cNvPr>
          <p:cNvPicPr>
            <a:picLocks noChangeAspect="1"/>
          </p:cNvPicPr>
          <p:nvPr/>
        </p:nvPicPr>
        <p:blipFill>
          <a:blip r:embed="rId5"/>
          <a:stretch>
            <a:fillRect/>
          </a:stretch>
        </p:blipFill>
        <p:spPr>
          <a:xfrm>
            <a:off x="6705600" y="1065354"/>
            <a:ext cx="4379659" cy="3875606"/>
          </a:xfrm>
          <a:prstGeom prst="rect">
            <a:avLst/>
          </a:prstGeom>
        </p:spPr>
      </p:pic>
    </p:spTree>
    <p:extLst>
      <p:ext uri="{BB962C8B-B14F-4D97-AF65-F5344CB8AC3E}">
        <p14:creationId xmlns:p14="http://schemas.microsoft.com/office/powerpoint/2010/main" val="38793391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7AABB-1690-16FC-FA3F-362C190CC928}"/>
              </a:ext>
            </a:extLst>
          </p:cNvPr>
          <p:cNvSpPr>
            <a:spLocks noGrp="1"/>
          </p:cNvSpPr>
          <p:nvPr>
            <p:ph type="title"/>
          </p:nvPr>
        </p:nvSpPr>
        <p:spPr>
          <a:xfrm>
            <a:off x="4459359" y="5618181"/>
            <a:ext cx="7284406" cy="896834"/>
          </a:xfrm>
        </p:spPr>
        <p:txBody>
          <a:bodyPr>
            <a:normAutofit fontScale="90000"/>
          </a:bodyPr>
          <a:lstStyle/>
          <a:p>
            <a:r>
              <a:rPr lang="en-US" dirty="0"/>
              <a:t>Putting It All Together:</a:t>
            </a:r>
            <a:br>
              <a:rPr lang="en-US" dirty="0"/>
            </a:br>
            <a:r>
              <a:rPr lang="en-US" dirty="0"/>
              <a:t>Forward Projection</a:t>
            </a:r>
          </a:p>
        </p:txBody>
      </p:sp>
      <p:pic>
        <p:nvPicPr>
          <p:cNvPr id="6" name="Picture 2">
            <a:extLst>
              <a:ext uri="{FF2B5EF4-FFF2-40B4-BE49-F238E27FC236}">
                <a16:creationId xmlns:a16="http://schemas.microsoft.com/office/drawing/2014/main" id="{953012C2-C3CE-A6BA-7492-FD371AFE2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14"/>
          <a:stretch>
            <a:fillRect/>
          </a:stretch>
        </p:blipFill>
        <p:spPr bwMode="auto">
          <a:xfrm>
            <a:off x="4459359" y="730732"/>
            <a:ext cx="6762008" cy="42781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1E012D-7AD5-E431-C82D-5CA22B99EA7B}"/>
              </a:ext>
            </a:extLst>
          </p:cNvPr>
          <p:cNvSpPr txBox="1"/>
          <p:nvPr/>
        </p:nvSpPr>
        <p:spPr>
          <a:xfrm>
            <a:off x="4611759" y="5008879"/>
            <a:ext cx="7284406" cy="276999"/>
          </a:xfrm>
          <a:prstGeom prst="rect">
            <a:avLst/>
          </a:prstGeom>
          <a:noFill/>
        </p:spPr>
        <p:txBody>
          <a:bodyPr wrap="square" rtlCol="0">
            <a:spAutoFit/>
          </a:bodyPr>
          <a:lstStyle/>
          <a:p>
            <a:pPr algn="ctr"/>
            <a:r>
              <a:rPr lang="en-US" sz="1200" dirty="0"/>
              <a:t>Reference: </a:t>
            </a:r>
            <a:r>
              <a:rPr lang="en-US" sz="1200" dirty="0">
                <a:hlinkClick r:id="rId3"/>
              </a:rPr>
              <a:t>https://docs.opencv.org/4.x/d5/d1f/calib3d_solvePnP.html</a:t>
            </a:r>
            <a:r>
              <a:rPr lang="en-US" sz="1200" dirty="0"/>
              <a:t> </a:t>
            </a:r>
          </a:p>
        </p:txBody>
      </p:sp>
    </p:spTree>
    <p:extLst>
      <p:ext uri="{BB962C8B-B14F-4D97-AF65-F5344CB8AC3E}">
        <p14:creationId xmlns:p14="http://schemas.microsoft.com/office/powerpoint/2010/main" val="30405339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AAEE-DBC4-6D52-AC37-57A569B9B53A}"/>
              </a:ext>
            </a:extLst>
          </p:cNvPr>
          <p:cNvSpPr>
            <a:spLocks noGrp="1"/>
          </p:cNvSpPr>
          <p:nvPr>
            <p:ph type="title"/>
          </p:nvPr>
        </p:nvSpPr>
        <p:spPr/>
        <p:txBody>
          <a:bodyPr/>
          <a:lstStyle/>
          <a:p>
            <a:r>
              <a:rPr lang="en-US" dirty="0"/>
              <a:t>Forward Projection</a:t>
            </a:r>
          </a:p>
        </p:txBody>
      </p:sp>
      <p:pic>
        <p:nvPicPr>
          <p:cNvPr id="4" name="Picture 3">
            <a:extLst>
              <a:ext uri="{FF2B5EF4-FFF2-40B4-BE49-F238E27FC236}">
                <a16:creationId xmlns:a16="http://schemas.microsoft.com/office/drawing/2014/main" id="{5031C3B7-D037-705A-A78E-CB033F2166D5}"/>
              </a:ext>
            </a:extLst>
          </p:cNvPr>
          <p:cNvPicPr>
            <a:picLocks noChangeAspect="1"/>
          </p:cNvPicPr>
          <p:nvPr/>
        </p:nvPicPr>
        <p:blipFill>
          <a:blip r:embed="rId2"/>
          <a:srcRect b="3087"/>
          <a:stretch>
            <a:fillRect/>
          </a:stretch>
        </p:blipFill>
        <p:spPr>
          <a:xfrm>
            <a:off x="5747541" y="1318260"/>
            <a:ext cx="6444459" cy="4141636"/>
          </a:xfrm>
          <a:prstGeom prst="rect">
            <a:avLst/>
          </a:prstGeom>
        </p:spPr>
      </p:pic>
      <p:sp>
        <p:nvSpPr>
          <p:cNvPr id="5" name="TextBox 4">
            <a:extLst>
              <a:ext uri="{FF2B5EF4-FFF2-40B4-BE49-F238E27FC236}">
                <a16:creationId xmlns:a16="http://schemas.microsoft.com/office/drawing/2014/main" id="{67E2F4A0-244E-A086-3AA5-4B4D1E99958B}"/>
              </a:ext>
            </a:extLst>
          </p:cNvPr>
          <p:cNvSpPr txBox="1"/>
          <p:nvPr/>
        </p:nvSpPr>
        <p:spPr>
          <a:xfrm>
            <a:off x="6729490" y="5401240"/>
            <a:ext cx="4480560" cy="276999"/>
          </a:xfrm>
          <a:prstGeom prst="rect">
            <a:avLst/>
          </a:prstGeom>
          <a:noFill/>
        </p:spPr>
        <p:txBody>
          <a:bodyPr wrap="square" rtlCol="0">
            <a:spAutoFit/>
          </a:bodyPr>
          <a:lstStyle/>
          <a:p>
            <a:pPr algn="ctr"/>
            <a:r>
              <a:rPr lang="en-US" sz="1200" dirty="0"/>
              <a:t>Slide Credit: CSC492/592, 2024 Spring</a:t>
            </a:r>
          </a:p>
        </p:txBody>
      </p:sp>
      <p:pic>
        <p:nvPicPr>
          <p:cNvPr id="3" name="Picture 2">
            <a:extLst>
              <a:ext uri="{FF2B5EF4-FFF2-40B4-BE49-F238E27FC236}">
                <a16:creationId xmlns:a16="http://schemas.microsoft.com/office/drawing/2014/main" id="{D76A8069-41EA-EFF2-9566-BF789617C0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12" t="3531" r="8753" b="53261"/>
          <a:stretch>
            <a:fillRect/>
          </a:stretch>
        </p:blipFill>
        <p:spPr bwMode="auto">
          <a:xfrm>
            <a:off x="427264" y="1398104"/>
            <a:ext cx="5439650" cy="35769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130B8B3-C80E-D8B4-3A29-7B02E27A3667}"/>
              </a:ext>
            </a:extLst>
          </p:cNvPr>
          <p:cNvSpPr txBox="1"/>
          <p:nvPr/>
        </p:nvSpPr>
        <p:spPr>
          <a:xfrm>
            <a:off x="1" y="5480808"/>
            <a:ext cx="5866914" cy="276999"/>
          </a:xfrm>
          <a:prstGeom prst="rect">
            <a:avLst/>
          </a:prstGeom>
          <a:noFill/>
        </p:spPr>
        <p:txBody>
          <a:bodyPr wrap="square" rtlCol="0">
            <a:spAutoFit/>
          </a:bodyPr>
          <a:lstStyle/>
          <a:p>
            <a:pPr algn="ctr"/>
            <a:r>
              <a:rPr lang="en-US" sz="1200" dirty="0"/>
              <a:t>Reference: </a:t>
            </a:r>
            <a:r>
              <a:rPr lang="en-US" sz="1200" dirty="0">
                <a:hlinkClick r:id="rId4"/>
              </a:rPr>
              <a:t>https://docs.opencv.org/4.x/d5/d1f/calib3d_solvePnP.html</a:t>
            </a:r>
            <a:r>
              <a:rPr lang="en-US" sz="1200" dirty="0"/>
              <a:t> </a:t>
            </a:r>
          </a:p>
        </p:txBody>
      </p:sp>
    </p:spTree>
    <p:extLst>
      <p:ext uri="{BB962C8B-B14F-4D97-AF65-F5344CB8AC3E}">
        <p14:creationId xmlns:p14="http://schemas.microsoft.com/office/powerpoint/2010/main" val="56434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5594B-2C99-B491-C431-826B4FFBFEB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99DC78-5842-44F6-9B55-3D7910022B33}"/>
              </a:ext>
            </a:extLst>
          </p:cNvPr>
          <p:cNvSpPr txBox="1"/>
          <p:nvPr/>
        </p:nvSpPr>
        <p:spPr>
          <a:xfrm>
            <a:off x="1524000" y="5522867"/>
            <a:ext cx="8860972" cy="276999"/>
          </a:xfrm>
          <a:prstGeom prst="rect">
            <a:avLst/>
          </a:prstGeom>
          <a:noFill/>
        </p:spPr>
        <p:txBody>
          <a:bodyPr wrap="square" rtlCol="0">
            <a:spAutoFit/>
          </a:bodyPr>
          <a:lstStyle/>
          <a:p>
            <a:pPr algn="ctr"/>
            <a:r>
              <a:rPr lang="en-US" sz="1200" dirty="0"/>
              <a:t>Note: some illustrations taken from </a:t>
            </a:r>
            <a:r>
              <a:rPr lang="en-US" sz="1200" dirty="0">
                <a:hlinkClick r:id="rId2"/>
              </a:rPr>
              <a:t>https://www.youtube.com/watch?v=qByYk6JggQU</a:t>
            </a:r>
            <a:r>
              <a:rPr lang="en-US" sz="1200" dirty="0"/>
              <a:t> </a:t>
            </a:r>
          </a:p>
        </p:txBody>
      </p:sp>
      <p:sp>
        <p:nvSpPr>
          <p:cNvPr id="6" name="Title 1">
            <a:extLst>
              <a:ext uri="{FF2B5EF4-FFF2-40B4-BE49-F238E27FC236}">
                <a16:creationId xmlns:a16="http://schemas.microsoft.com/office/drawing/2014/main" id="{D4EA58E9-1767-9B08-3570-A959F24E9AD3}"/>
              </a:ext>
            </a:extLst>
          </p:cNvPr>
          <p:cNvSpPr>
            <a:spLocks noGrp="1"/>
          </p:cNvSpPr>
          <p:nvPr>
            <p:ph type="title"/>
          </p:nvPr>
        </p:nvSpPr>
        <p:spPr>
          <a:xfrm>
            <a:off x="1524000" y="152401"/>
            <a:ext cx="9144000" cy="864704"/>
          </a:xfrm>
        </p:spPr>
        <p:txBody>
          <a:bodyPr>
            <a:normAutofit fontScale="90000"/>
          </a:bodyPr>
          <a:lstStyle/>
          <a:p>
            <a:r>
              <a:rPr lang="en-US" dirty="0"/>
              <a:t>Combining Extrinsic and Intrinsic Matrices</a:t>
            </a:r>
          </a:p>
        </p:txBody>
      </p:sp>
      <p:pic>
        <p:nvPicPr>
          <p:cNvPr id="17" name="Picture 16">
            <a:extLst>
              <a:ext uri="{FF2B5EF4-FFF2-40B4-BE49-F238E27FC236}">
                <a16:creationId xmlns:a16="http://schemas.microsoft.com/office/drawing/2014/main" id="{7B312AB4-AE02-EF9B-358C-38F89BC6F495}"/>
              </a:ext>
            </a:extLst>
          </p:cNvPr>
          <p:cNvPicPr>
            <a:picLocks noChangeAspect="1"/>
          </p:cNvPicPr>
          <p:nvPr/>
        </p:nvPicPr>
        <p:blipFill>
          <a:blip r:embed="rId3"/>
          <a:srcRect t="61538"/>
          <a:stretch>
            <a:fillRect/>
          </a:stretch>
        </p:blipFill>
        <p:spPr>
          <a:xfrm>
            <a:off x="595532" y="1320800"/>
            <a:ext cx="11000935" cy="2448560"/>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1EE35FF-1148-99FE-7AB1-8B56D7F41627}"/>
                  </a:ext>
                </a:extLst>
              </p:cNvPr>
              <p:cNvSpPr txBox="1"/>
              <p:nvPr/>
            </p:nvSpPr>
            <p:spPr>
              <a:xfrm>
                <a:off x="1009650" y="4328119"/>
                <a:ext cx="3962399" cy="880049"/>
              </a:xfrm>
              <a:prstGeom prst="rect">
                <a:avLst/>
              </a:prstGeom>
              <a:noFill/>
            </p:spPr>
            <p:txBody>
              <a:bodyPr wrap="square" lIns="0" tIns="0" rIns="0" bIns="0" rtlCol="0">
                <a:spAutoFit/>
              </a:bodyPr>
              <a:lstStyle/>
              <a:p>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𝑧</m:t>
                        </m:r>
                      </m:e>
                      <m:sub>
                        <m:r>
                          <a:rPr lang="en-US" sz="2000" i="1" dirty="0" smtClean="0">
                            <a:latin typeface="Cambria Math" panose="02040503050406030204" pitchFamily="18" charset="0"/>
                          </a:rPr>
                          <m:t>𝑐</m:t>
                        </m:r>
                      </m:sub>
                    </m:sSub>
                    <m:d>
                      <m:dPr>
                        <m:begChr m:val="["/>
                        <m:endChr m:val="]"/>
                        <m:ctrlPr>
                          <a:rPr lang="en-US" sz="2000" i="1" smtClean="0">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𝑢</m:t>
                              </m:r>
                            </m:e>
                          </m:mr>
                          <m:mr>
                            <m:e>
                              <m:r>
                                <a:rPr lang="en-US" sz="2000" i="1">
                                  <a:latin typeface="Cambria Math" panose="02040503050406030204" pitchFamily="18" charset="0"/>
                                </a:rPr>
                                <m:t>𝑣</m:t>
                              </m:r>
                            </m:e>
                          </m:mr>
                          <m:mr>
                            <m:e>
                              <m:r>
                                <a:rPr lang="en-US" sz="2000" i="1">
                                  <a:latin typeface="Cambria Math" panose="02040503050406030204" pitchFamily="18" charset="0"/>
                                </a:rPr>
                                <m:t>1</m:t>
                              </m:r>
                            </m:e>
                          </m:mr>
                        </m:m>
                      </m:e>
                    </m:d>
                  </m:oMath>
                </a14:m>
                <a:r>
                  <a:rPr lang="en-US" sz="2000" dirty="0"/>
                  <a:t>=</a:t>
                </a:r>
                <a14:m>
                  <m:oMath xmlns:m="http://schemas.openxmlformats.org/officeDocument/2006/math">
                    <m:d>
                      <m:dPr>
                        <m:begChr m:val="["/>
                        <m:endChr m:val="]"/>
                        <m:ctrlPr>
                          <a:rPr lang="en-US" sz="2000" i="1" dirty="0" smtClean="0">
                            <a:latin typeface="Cambria Math" panose="02040503050406030204" pitchFamily="18" charset="0"/>
                          </a:rPr>
                        </m:ctrlPr>
                      </m:dPr>
                      <m:e>
                        <m:m>
                          <m:mPr>
                            <m:mcs>
                              <m:mc>
                                <m:mcPr>
                                  <m:count m:val="3"/>
                                  <m:mcJc m:val="center"/>
                                </m:mcPr>
                              </m:mc>
                            </m:mcs>
                            <m:ctrlPr>
                              <a:rPr lang="en-US" sz="2000" i="1" dirty="0" smtClean="0">
                                <a:latin typeface="Cambria Math" panose="02040503050406030204" pitchFamily="18" charset="0"/>
                              </a:rPr>
                            </m:ctrlPr>
                          </m:mPr>
                          <m:mr>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𝑓</m:t>
                                  </m:r>
                                </m:e>
                                <m:sub>
                                  <m:r>
                                    <a:rPr lang="en-US" sz="2000" b="0" i="1" dirty="0" smtClean="0">
                                      <a:latin typeface="Cambria Math" panose="02040503050406030204" pitchFamily="18" charset="0"/>
                                    </a:rPr>
                                    <m:t>𝑥</m:t>
                                  </m:r>
                                </m:sub>
                              </m:sSub>
                            </m:e>
                            <m:e>
                              <m:r>
                                <a:rPr lang="en-US" sz="2000" b="0" i="1" dirty="0" smtClean="0">
                                  <a:latin typeface="Cambria Math" panose="02040503050406030204" pitchFamily="18" charset="0"/>
                                </a:rPr>
                                <m:t>0</m:t>
                              </m:r>
                            </m:e>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𝑜</m:t>
                                  </m:r>
                                </m:e>
                                <m:sub>
                                  <m:r>
                                    <a:rPr lang="en-US" sz="2000" b="0" i="1" dirty="0" smtClean="0">
                                      <a:latin typeface="Cambria Math" panose="02040503050406030204" pitchFamily="18" charset="0"/>
                                    </a:rPr>
                                    <m:t>𝑥</m:t>
                                  </m:r>
                                </m:sub>
                              </m:sSub>
                            </m:e>
                          </m:mr>
                          <m:mr>
                            <m:e>
                              <m:r>
                                <a:rPr lang="en-US" sz="2000" b="0" i="1" dirty="0" smtClean="0">
                                  <a:latin typeface="Cambria Math" panose="02040503050406030204" pitchFamily="18" charset="0"/>
                                </a:rPr>
                                <m:t>0</m:t>
                              </m:r>
                            </m:e>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𝑓</m:t>
                                  </m:r>
                                </m:e>
                                <m:sub>
                                  <m:r>
                                    <a:rPr lang="en-US" sz="2000" b="0" i="1" dirty="0" smtClean="0">
                                      <a:latin typeface="Cambria Math" panose="02040503050406030204" pitchFamily="18" charset="0"/>
                                    </a:rPr>
                                    <m:t>𝑦</m:t>
                                  </m:r>
                                </m:sub>
                              </m:sSub>
                            </m:e>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𝑜</m:t>
                                  </m:r>
                                </m:e>
                                <m:sub>
                                  <m:r>
                                    <a:rPr lang="en-US" sz="2000" b="0" i="1" dirty="0" smtClean="0">
                                      <a:latin typeface="Cambria Math" panose="02040503050406030204" pitchFamily="18" charset="0"/>
                                    </a:rPr>
                                    <m:t>𝑦</m:t>
                                  </m:r>
                                </m:sub>
                              </m:sSub>
                            </m:e>
                          </m:mr>
                          <m:mr>
                            <m:e>
                              <m:r>
                                <a:rPr lang="en-US" sz="2000" b="0" i="1" dirty="0" smtClean="0">
                                  <a:latin typeface="Cambria Math" panose="02040503050406030204" pitchFamily="18" charset="0"/>
                                </a:rPr>
                                <m:t>0</m:t>
                              </m:r>
                            </m:e>
                            <m:e>
                              <m:r>
                                <a:rPr lang="en-US" sz="2000" b="0" i="1" dirty="0" smtClean="0">
                                  <a:latin typeface="Cambria Math" panose="02040503050406030204" pitchFamily="18" charset="0"/>
                                </a:rPr>
                                <m:t>0</m:t>
                              </m:r>
                            </m:e>
                            <m:e>
                              <m:r>
                                <a:rPr lang="en-US" sz="2000" b="0" i="1" dirty="0" smtClean="0">
                                  <a:latin typeface="Cambria Math" panose="02040503050406030204" pitchFamily="18" charset="0"/>
                                </a:rPr>
                                <m:t>1</m:t>
                              </m:r>
                            </m:e>
                          </m:mr>
                        </m:m>
                      </m:e>
                    </m:d>
                    <m:d>
                      <m:dPr>
                        <m:begChr m:val="["/>
                        <m:endChr m:val="]"/>
                        <m:ctrlPr>
                          <a:rPr lang="en-US" sz="2000" i="1" dirty="0" smtClean="0">
                            <a:latin typeface="Cambria Math" panose="02040503050406030204" pitchFamily="18" charset="0"/>
                          </a:rPr>
                        </m:ctrlPr>
                      </m:dPr>
                      <m:e>
                        <m:m>
                          <m:mPr>
                            <m:mcs>
                              <m:mc>
                                <m:mcPr>
                                  <m:count m:val="1"/>
                                  <m:mcJc m:val="center"/>
                                </m:mcPr>
                              </m:mc>
                            </m:mcs>
                            <m:ctrlPr>
                              <a:rPr lang="en-US" sz="2000" i="1" dirty="0" smtClean="0">
                                <a:latin typeface="Cambria Math" panose="02040503050406030204" pitchFamily="18" charset="0"/>
                              </a:rPr>
                            </m:ctrlPr>
                          </m:mPr>
                          <m:mr>
                            <m:e>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𝑥</m:t>
                                  </m:r>
                                </m:e>
                                <m:sub>
                                  <m:r>
                                    <a:rPr lang="en-US" sz="2000" b="0" i="1" dirty="0" smtClean="0">
                                      <a:latin typeface="Cambria Math" panose="02040503050406030204" pitchFamily="18" charset="0"/>
                                    </a:rPr>
                                    <m:t>𝑐</m:t>
                                  </m:r>
                                </m:sub>
                              </m:sSub>
                            </m:e>
                          </m:mr>
                          <m:mr>
                            <m:e>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𝑦</m:t>
                                  </m:r>
                                </m:e>
                                <m:sub>
                                  <m:r>
                                    <a:rPr lang="en-US" sz="2000" i="1" dirty="0">
                                      <a:latin typeface="Cambria Math" panose="02040503050406030204" pitchFamily="18" charset="0"/>
                                    </a:rPr>
                                    <m:t>𝑐</m:t>
                                  </m:r>
                                </m:sub>
                              </m:sSub>
                            </m:e>
                          </m:mr>
                          <m:mr>
                            <m:e>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𝑧</m:t>
                                  </m:r>
                                </m:e>
                                <m:sub>
                                  <m:r>
                                    <a:rPr lang="en-US" sz="2000" i="1" dirty="0">
                                      <a:latin typeface="Cambria Math" panose="02040503050406030204" pitchFamily="18" charset="0"/>
                                    </a:rPr>
                                    <m:t>𝑐</m:t>
                                  </m:r>
                                </m:sub>
                              </m:sSub>
                            </m:e>
                          </m:mr>
                        </m:m>
                      </m:e>
                    </m:d>
                  </m:oMath>
                </a14:m>
                <a:endParaRPr lang="en-US" sz="2000" dirty="0"/>
              </a:p>
            </p:txBody>
          </p:sp>
        </mc:Choice>
        <mc:Fallback>
          <p:sp>
            <p:nvSpPr>
              <p:cNvPr id="2" name="TextBox 1">
                <a:extLst>
                  <a:ext uri="{FF2B5EF4-FFF2-40B4-BE49-F238E27FC236}">
                    <a16:creationId xmlns:a16="http://schemas.microsoft.com/office/drawing/2014/main" id="{81EE35FF-1148-99FE-7AB1-8B56D7F41627}"/>
                  </a:ext>
                </a:extLst>
              </p:cNvPr>
              <p:cNvSpPr txBox="1">
                <a:spLocks noRot="1" noChangeAspect="1" noMove="1" noResize="1" noEditPoints="1" noAdjustHandles="1" noChangeArrowheads="1" noChangeShapeType="1" noTextEdit="1"/>
              </p:cNvSpPr>
              <p:nvPr/>
            </p:nvSpPr>
            <p:spPr>
              <a:xfrm>
                <a:off x="1009650" y="4328119"/>
                <a:ext cx="3962399" cy="880049"/>
              </a:xfrm>
              <a:prstGeom prst="rect">
                <a:avLst/>
              </a:prstGeom>
              <a:blipFill>
                <a:blip r:embed="rId4"/>
                <a:stretch>
                  <a:fillRect l="-1597" t="-2857" b="-8571"/>
                </a:stretch>
              </a:blipFill>
            </p:spPr>
            <p:txBody>
              <a:bodyPr/>
              <a:lstStyle/>
              <a:p>
                <a:r>
                  <a:rPr lang="en-US">
                    <a:noFill/>
                  </a:rPr>
                  <a:t> </a:t>
                </a:r>
              </a:p>
            </p:txBody>
          </p:sp>
        </mc:Fallback>
      </mc:AlternateContent>
      <p:sp>
        <p:nvSpPr>
          <p:cNvPr id="5" name="Curved Up Arrow 4">
            <a:extLst>
              <a:ext uri="{FF2B5EF4-FFF2-40B4-BE49-F238E27FC236}">
                <a16:creationId xmlns:a16="http://schemas.microsoft.com/office/drawing/2014/main" id="{FA0C17E5-A011-4C60-21EB-9DB1F976C46C}"/>
              </a:ext>
            </a:extLst>
          </p:cNvPr>
          <p:cNvSpPr/>
          <p:nvPr/>
        </p:nvSpPr>
        <p:spPr>
          <a:xfrm rot="18122125">
            <a:off x="3769360" y="4105171"/>
            <a:ext cx="1107440" cy="569001"/>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CC3EE03-E8AD-D020-145C-110EE6AA55DF}"/>
                  </a:ext>
                </a:extLst>
              </p:cNvPr>
              <p:cNvSpPr txBox="1"/>
              <p:nvPr/>
            </p:nvSpPr>
            <p:spPr>
              <a:xfrm>
                <a:off x="4725957" y="4389671"/>
                <a:ext cx="4357083" cy="1102674"/>
              </a:xfrm>
              <a:prstGeom prst="rect">
                <a:avLst/>
              </a:prstGeom>
              <a:noFill/>
            </p:spPr>
            <p:txBody>
              <a:bodyPr wrap="square" rtlCol="0">
                <a:spAutoFit/>
              </a:bodyPr>
              <a:lstStyle/>
              <a:p>
                <a:r>
                  <a:rPr lang="en-US" dirty="0">
                    <a:latin typeface="+mj-lt"/>
                  </a:rPr>
                  <a:t>Using homogenous coordinates:</a:t>
                </a:r>
              </a:p>
              <a:p>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𝑢</m:t>
                              </m:r>
                            </m:e>
                          </m:mr>
                          <m:mr>
                            <m:e>
                              <m:r>
                                <a:rPr lang="en-US" i="1">
                                  <a:latin typeface="Cambria Math" panose="02040503050406030204" pitchFamily="18" charset="0"/>
                                </a:rPr>
                                <m:t>𝑣</m:t>
                              </m:r>
                            </m:e>
                          </m:mr>
                          <m:mr>
                            <m:e>
                              <m:r>
                                <a:rPr lang="en-US" i="1">
                                  <a:latin typeface="Cambria Math" panose="02040503050406030204" pitchFamily="18" charset="0"/>
                                </a:rPr>
                                <m:t>1</m:t>
                              </m:r>
                            </m:e>
                          </m:mr>
                        </m:m>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𝑐</m:t>
                                  </m:r>
                                </m:sub>
                              </m:sSub>
                              <m:r>
                                <m:rPr>
                                  <m:brk m:alnAt="7"/>
                                </m:rPr>
                                <a:rPr lang="en-US" i="1">
                                  <a:latin typeface="Cambria Math" panose="02040503050406030204" pitchFamily="18" charset="0"/>
                                </a:rPr>
                                <m:t>𝑢</m:t>
                              </m:r>
                            </m:e>
                          </m:mr>
                          <m:mr>
                            <m:e>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𝑐</m:t>
                                  </m:r>
                                </m:sub>
                              </m:sSub>
                              <m:r>
                                <a:rPr lang="en-US" i="1">
                                  <a:latin typeface="Cambria Math" panose="02040503050406030204" pitchFamily="18" charset="0"/>
                                </a:rPr>
                                <m:t>𝑣</m:t>
                              </m:r>
                            </m:e>
                          </m:mr>
                          <m:mr>
                            <m:e>
                              <m:sSub>
                                <m:sSubPr>
                                  <m:ctrlPr>
                                    <a:rPr lang="en-US" i="1" dirty="0">
                                      <a:latin typeface="Cambria Math" panose="02040503050406030204" pitchFamily="18" charset="0"/>
                                    </a:rPr>
                                  </m:ctrlPr>
                                </m:sSubPr>
                                <m:e>
                                  <m:r>
                                    <a:rPr lang="en-US" i="1" dirty="0">
                                      <a:latin typeface="Cambria Math" panose="02040503050406030204" pitchFamily="18" charset="0"/>
                                    </a:rPr>
                                    <m:t>𝑧</m:t>
                                  </m:r>
                                </m:e>
                                <m:sub>
                                  <m:r>
                                    <a:rPr lang="en-US" i="1" dirty="0">
                                      <a:latin typeface="Cambria Math" panose="02040503050406030204" pitchFamily="18" charset="0"/>
                                    </a:rPr>
                                    <m:t>𝑐</m:t>
                                  </m:r>
                                </m:sub>
                              </m:sSub>
                            </m:e>
                          </m:mr>
                        </m:m>
                      </m:e>
                    </m:d>
                  </m:oMath>
                </a14:m>
                <a:r>
                  <a:rPr lang="en-US" dirty="0">
                    <a:latin typeface="+mj-lt"/>
                  </a:rPr>
                  <a:t> represent the same point</a:t>
                </a:r>
              </a:p>
            </p:txBody>
          </p:sp>
        </mc:Choice>
        <mc:Fallback>
          <p:sp>
            <p:nvSpPr>
              <p:cNvPr id="7" name="TextBox 6">
                <a:extLst>
                  <a:ext uri="{FF2B5EF4-FFF2-40B4-BE49-F238E27FC236}">
                    <a16:creationId xmlns:a16="http://schemas.microsoft.com/office/drawing/2014/main" id="{1CC3EE03-E8AD-D020-145C-110EE6AA55DF}"/>
                  </a:ext>
                </a:extLst>
              </p:cNvPr>
              <p:cNvSpPr txBox="1">
                <a:spLocks noRot="1" noChangeAspect="1" noMove="1" noResize="1" noEditPoints="1" noAdjustHandles="1" noChangeArrowheads="1" noChangeShapeType="1" noTextEdit="1"/>
              </p:cNvSpPr>
              <p:nvPr/>
            </p:nvSpPr>
            <p:spPr>
              <a:xfrm>
                <a:off x="4725957" y="4389671"/>
                <a:ext cx="4357083" cy="1102674"/>
              </a:xfrm>
              <a:prstGeom prst="rect">
                <a:avLst/>
              </a:prstGeom>
              <a:blipFill>
                <a:blip r:embed="rId5"/>
                <a:stretch>
                  <a:fillRect l="-1163" t="-2273"/>
                </a:stretch>
              </a:blipFill>
            </p:spPr>
            <p:txBody>
              <a:bodyPr/>
              <a:lstStyle/>
              <a:p>
                <a:r>
                  <a:rPr lang="en-US">
                    <a:noFill/>
                  </a:rPr>
                  <a:t> </a:t>
                </a:r>
              </a:p>
            </p:txBody>
          </p:sp>
        </mc:Fallback>
      </mc:AlternateContent>
    </p:spTree>
    <p:extLst>
      <p:ext uri="{BB962C8B-B14F-4D97-AF65-F5344CB8AC3E}">
        <p14:creationId xmlns:p14="http://schemas.microsoft.com/office/powerpoint/2010/main" val="11665491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8C650-42BB-BAEC-F8BC-111E5BE7EFD4}"/>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37ABBCD8-343A-5EF1-2990-A740C53BB480}"/>
              </a:ext>
            </a:extLst>
          </p:cNvPr>
          <p:cNvSpPr>
            <a:spLocks noGrp="1"/>
          </p:cNvSpPr>
          <p:nvPr>
            <p:ph idx="1"/>
          </p:nvPr>
        </p:nvSpPr>
        <p:spPr>
          <a:xfrm>
            <a:off x="808383" y="1595230"/>
            <a:ext cx="3157828" cy="3821596"/>
          </a:xfrm>
        </p:spPr>
        <p:txBody>
          <a:bodyPr>
            <a:normAutofit/>
          </a:bodyPr>
          <a:lstStyle/>
          <a:p>
            <a:r>
              <a:rPr lang="en-US" sz="2000" dirty="0"/>
              <a:t>Rendering is the process of generating a photorealistic or non- photorealistic image from input data such as  3D models, using a computer program.</a:t>
            </a:r>
          </a:p>
        </p:txBody>
      </p:sp>
      <p:pic>
        <p:nvPicPr>
          <p:cNvPr id="2052" name="Picture 4" descr="undefined">
            <a:extLst>
              <a:ext uri="{FF2B5EF4-FFF2-40B4-BE49-F238E27FC236}">
                <a16:creationId xmlns:a16="http://schemas.microsoft.com/office/drawing/2014/main" id="{E0386E66-6D13-89A6-4B93-845B6633E8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820" y="148590"/>
            <a:ext cx="7825423" cy="55319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FEDD92-118E-8E21-6D71-BDF010B8C65B}"/>
              </a:ext>
            </a:extLst>
          </p:cNvPr>
          <p:cNvSpPr txBox="1"/>
          <p:nvPr/>
        </p:nvSpPr>
        <p:spPr>
          <a:xfrm>
            <a:off x="958546" y="4664890"/>
            <a:ext cx="3166110" cy="1015663"/>
          </a:xfrm>
          <a:prstGeom prst="rect">
            <a:avLst/>
          </a:prstGeom>
          <a:noFill/>
        </p:spPr>
        <p:txBody>
          <a:bodyPr wrap="square" rtlCol="0">
            <a:spAutoFit/>
          </a:bodyPr>
          <a:lstStyle/>
          <a:p>
            <a:r>
              <a:rPr lang="en-US" sz="1200" dirty="0"/>
              <a:t>Image source: </a:t>
            </a:r>
            <a:r>
              <a:rPr lang="en-US" sz="1200" dirty="0">
                <a:hlinkClick r:id="rId3"/>
              </a:rPr>
              <a:t>https://upload.wikimedia.org/wikipedia/commons/thumb/3/3c/Architectural_render_02_%28Blender%29.jpg/2560px-Architectural_render_02_%28Blender%29.jpg</a:t>
            </a:r>
            <a:r>
              <a:rPr lang="en-US" sz="1200" dirty="0"/>
              <a:t> </a:t>
            </a:r>
          </a:p>
        </p:txBody>
      </p:sp>
    </p:spTree>
    <p:extLst>
      <p:ext uri="{BB962C8B-B14F-4D97-AF65-F5344CB8AC3E}">
        <p14:creationId xmlns:p14="http://schemas.microsoft.com/office/powerpoint/2010/main" val="40628594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7FF5F-A001-7B94-3712-DC76C924636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21E941-E88F-3B44-D09E-6BDE2C1ECDE6}"/>
              </a:ext>
            </a:extLst>
          </p:cNvPr>
          <p:cNvSpPr txBox="1"/>
          <p:nvPr/>
        </p:nvSpPr>
        <p:spPr>
          <a:xfrm>
            <a:off x="1524000" y="5435781"/>
            <a:ext cx="8860972" cy="276999"/>
          </a:xfrm>
          <a:prstGeom prst="rect">
            <a:avLst/>
          </a:prstGeom>
          <a:noFill/>
        </p:spPr>
        <p:txBody>
          <a:bodyPr wrap="square" rtlCol="0">
            <a:spAutoFit/>
          </a:bodyPr>
          <a:lstStyle/>
          <a:p>
            <a:pPr algn="ctr"/>
            <a:r>
              <a:rPr lang="en-US" sz="1200" dirty="0"/>
              <a:t>Note: some illustrations taken from </a:t>
            </a:r>
            <a:r>
              <a:rPr lang="en-US" sz="1200" dirty="0">
                <a:hlinkClick r:id="rId2"/>
              </a:rPr>
              <a:t>https://www.youtube.com/watch?v=qByYk6JggQU</a:t>
            </a:r>
            <a:r>
              <a:rPr lang="en-US" sz="1200" dirty="0"/>
              <a:t> </a:t>
            </a:r>
          </a:p>
        </p:txBody>
      </p:sp>
      <p:sp>
        <p:nvSpPr>
          <p:cNvPr id="6" name="Title 1">
            <a:extLst>
              <a:ext uri="{FF2B5EF4-FFF2-40B4-BE49-F238E27FC236}">
                <a16:creationId xmlns:a16="http://schemas.microsoft.com/office/drawing/2014/main" id="{6F3A89BD-3374-9227-2DCC-F832DBB5F88C}"/>
              </a:ext>
            </a:extLst>
          </p:cNvPr>
          <p:cNvSpPr>
            <a:spLocks noGrp="1"/>
          </p:cNvSpPr>
          <p:nvPr>
            <p:ph type="title"/>
          </p:nvPr>
        </p:nvSpPr>
        <p:spPr>
          <a:xfrm>
            <a:off x="1524000" y="261258"/>
            <a:ext cx="9144000" cy="864704"/>
          </a:xfrm>
        </p:spPr>
        <p:txBody>
          <a:bodyPr/>
          <a:lstStyle/>
          <a:p>
            <a:r>
              <a:rPr lang="en-US" dirty="0"/>
              <a:t>Projection Matrix </a:t>
            </a:r>
            <a:r>
              <a:rPr lang="en-US" i="1" dirty="0"/>
              <a:t>P</a:t>
            </a:r>
            <a:endParaRPr lang="en-US" dirty="0"/>
          </a:p>
        </p:txBody>
      </p:sp>
      <p:pic>
        <p:nvPicPr>
          <p:cNvPr id="2" name="Picture 1">
            <a:extLst>
              <a:ext uri="{FF2B5EF4-FFF2-40B4-BE49-F238E27FC236}">
                <a16:creationId xmlns:a16="http://schemas.microsoft.com/office/drawing/2014/main" id="{C7A86923-E7A7-08E8-A8E8-8750ADC76BC1}"/>
              </a:ext>
            </a:extLst>
          </p:cNvPr>
          <p:cNvPicPr>
            <a:picLocks noChangeAspect="1"/>
          </p:cNvPicPr>
          <p:nvPr/>
        </p:nvPicPr>
        <p:blipFill rotWithShape="1">
          <a:blip r:embed="rId3"/>
          <a:srcRect l="2197"/>
          <a:stretch/>
        </p:blipFill>
        <p:spPr>
          <a:xfrm>
            <a:off x="2895402" y="1086226"/>
            <a:ext cx="6118167" cy="4389291"/>
          </a:xfrm>
          <a:prstGeom prst="rect">
            <a:avLst/>
          </a:prstGeom>
        </p:spPr>
      </p:pic>
    </p:spTree>
    <p:extLst>
      <p:ext uri="{BB962C8B-B14F-4D97-AF65-F5344CB8AC3E}">
        <p14:creationId xmlns:p14="http://schemas.microsoft.com/office/powerpoint/2010/main" val="21317647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85859-B221-D387-B093-F5F2748258D1}"/>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E06033EF-9C40-662C-928F-9AAEF28A322C}"/>
              </a:ext>
            </a:extLst>
          </p:cNvPr>
          <p:cNvSpPr>
            <a:spLocks noGrp="1"/>
          </p:cNvSpPr>
          <p:nvPr>
            <p:ph idx="1"/>
          </p:nvPr>
        </p:nvSpPr>
        <p:spPr/>
        <p:txBody>
          <a:bodyPr/>
          <a:lstStyle/>
          <a:p>
            <a:r>
              <a:rPr lang="en-US" sz="2400" dirty="0"/>
              <a:t>Image formation?</a:t>
            </a:r>
          </a:p>
          <a:p>
            <a:r>
              <a:rPr lang="en-US" sz="2400" dirty="0"/>
              <a:t>Perspective projection / Coordinate transformation?</a:t>
            </a:r>
          </a:p>
          <a:p>
            <a:r>
              <a:rPr lang="en-US" sz="2400" dirty="0"/>
              <a:t>Intrinsic / Extrinsic matrix?</a:t>
            </a:r>
          </a:p>
          <a:p>
            <a:r>
              <a:rPr lang="en-US" sz="2400" dirty="0"/>
              <a:t>Projection matrix?</a:t>
            </a:r>
          </a:p>
          <a:p>
            <a:endParaRPr lang="en-US" dirty="0"/>
          </a:p>
        </p:txBody>
      </p:sp>
      <p:pic>
        <p:nvPicPr>
          <p:cNvPr id="4" name="Picture 3" descr="A pink cat toy with a black background&#10;&#10;Description automatically generated">
            <a:extLst>
              <a:ext uri="{FF2B5EF4-FFF2-40B4-BE49-F238E27FC236}">
                <a16:creationId xmlns:a16="http://schemas.microsoft.com/office/drawing/2014/main" id="{358BE957-B06D-1E90-3528-F15D025F59BC}"/>
              </a:ext>
            </a:extLst>
          </p:cNvPr>
          <p:cNvPicPr>
            <a:picLocks noChangeAspect="1"/>
          </p:cNvPicPr>
          <p:nvPr/>
        </p:nvPicPr>
        <p:blipFill>
          <a:blip r:embed="rId2"/>
          <a:stretch>
            <a:fillRect/>
          </a:stretch>
        </p:blipFill>
        <p:spPr>
          <a:xfrm>
            <a:off x="7989033" y="3059776"/>
            <a:ext cx="1885247" cy="1996949"/>
          </a:xfrm>
          <a:prstGeom prst="rect">
            <a:avLst/>
          </a:prstGeom>
        </p:spPr>
      </p:pic>
      <p:sp>
        <p:nvSpPr>
          <p:cNvPr id="5" name="Oval Callout 4">
            <a:extLst>
              <a:ext uri="{FF2B5EF4-FFF2-40B4-BE49-F238E27FC236}">
                <a16:creationId xmlns:a16="http://schemas.microsoft.com/office/drawing/2014/main" id="{4F57A34D-537D-2AA7-C1E2-26B2EF7B0C52}"/>
              </a:ext>
            </a:extLst>
          </p:cNvPr>
          <p:cNvSpPr/>
          <p:nvPr/>
        </p:nvSpPr>
        <p:spPr>
          <a:xfrm>
            <a:off x="9874280" y="2281224"/>
            <a:ext cx="2152792" cy="864703"/>
          </a:xfrm>
          <a:prstGeom prst="wedgeEllipseCallout">
            <a:avLst>
              <a:gd name="adj1" fmla="val -43382"/>
              <a:gd name="adj2" fmla="val 83563"/>
            </a:avLst>
          </a:prstGeom>
          <a:solidFill>
            <a:schemeClr val="accent6">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Helvetica" pitchFamily="2" charset="0"/>
                <a:cs typeface="Arial" panose="020B0604020202020204" pitchFamily="34" charset="0"/>
              </a:rPr>
              <a:t>Questions?</a:t>
            </a:r>
          </a:p>
        </p:txBody>
      </p:sp>
    </p:spTree>
    <p:extLst>
      <p:ext uri="{BB962C8B-B14F-4D97-AF65-F5344CB8AC3E}">
        <p14:creationId xmlns:p14="http://schemas.microsoft.com/office/powerpoint/2010/main" val="22175932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9E91CF-4C3E-F6D2-C7E7-B22886B5B7AF}"/>
              </a:ext>
            </a:extLst>
          </p:cNvPr>
          <p:cNvSpPr>
            <a:spLocks noGrp="1"/>
          </p:cNvSpPr>
          <p:nvPr>
            <p:ph type="title"/>
          </p:nvPr>
        </p:nvSpPr>
        <p:spPr>
          <a:xfrm>
            <a:off x="1524000" y="274320"/>
            <a:ext cx="9144000" cy="864704"/>
          </a:xfrm>
        </p:spPr>
        <p:txBody>
          <a:bodyPr>
            <a:normAutofit fontScale="90000"/>
          </a:bodyPr>
          <a:lstStyle/>
          <a:p>
            <a:r>
              <a:rPr lang="en-US" dirty="0"/>
              <a:t>Example: How Rendering Works in Games</a:t>
            </a:r>
          </a:p>
        </p:txBody>
      </p:sp>
      <p:pic>
        <p:nvPicPr>
          <p:cNvPr id="7" name="Online Media 6" descr="How 3d Rendering Works in Games">
            <a:hlinkClick r:id="" action="ppaction://media"/>
            <a:extLst>
              <a:ext uri="{FF2B5EF4-FFF2-40B4-BE49-F238E27FC236}">
                <a16:creationId xmlns:a16="http://schemas.microsoft.com/office/drawing/2014/main" id="{B35D31E5-D7AF-3403-84B5-E61ACE6AC77C}"/>
              </a:ext>
            </a:extLst>
          </p:cNvPr>
          <p:cNvPicPr>
            <a:picLocks noGrp="1" noRot="1" noChangeAspect="1"/>
          </p:cNvPicPr>
          <p:nvPr>
            <p:ph idx="1"/>
            <a:videoFile r:link="rId1"/>
          </p:nvPr>
        </p:nvPicPr>
        <p:blipFill>
          <a:blip r:embed="rId3"/>
          <a:stretch>
            <a:fillRect/>
          </a:stretch>
        </p:blipFill>
        <p:spPr>
          <a:xfrm>
            <a:off x="2357437" y="1321904"/>
            <a:ext cx="7477125" cy="4224752"/>
          </a:xfrm>
          <a:prstGeom prst="rect">
            <a:avLst/>
          </a:prstGeom>
        </p:spPr>
      </p:pic>
      <p:sp>
        <p:nvSpPr>
          <p:cNvPr id="8" name="TextBox 7">
            <a:extLst>
              <a:ext uri="{FF2B5EF4-FFF2-40B4-BE49-F238E27FC236}">
                <a16:creationId xmlns:a16="http://schemas.microsoft.com/office/drawing/2014/main" id="{C76276C0-0F71-4FEE-6336-3D452A1F6514}"/>
              </a:ext>
            </a:extLst>
          </p:cNvPr>
          <p:cNvSpPr txBox="1"/>
          <p:nvPr/>
        </p:nvSpPr>
        <p:spPr>
          <a:xfrm>
            <a:off x="9852660" y="4889282"/>
            <a:ext cx="1954530" cy="646331"/>
          </a:xfrm>
          <a:prstGeom prst="rect">
            <a:avLst/>
          </a:prstGeom>
          <a:noFill/>
        </p:spPr>
        <p:txBody>
          <a:bodyPr wrap="square" rtlCol="0">
            <a:spAutoFit/>
          </a:bodyPr>
          <a:lstStyle/>
          <a:p>
            <a:r>
              <a:rPr lang="en-US" sz="1200" dirty="0"/>
              <a:t>URL: </a:t>
            </a:r>
            <a:r>
              <a:rPr lang="en-US" sz="1200" dirty="0">
                <a:hlinkClick r:id="rId4"/>
              </a:rPr>
              <a:t>https://youtu.be/k6XVSqSVA5s?si=4-F48dzv6Xh2qq-g</a:t>
            </a:r>
            <a:r>
              <a:rPr lang="en-US" sz="1200" dirty="0"/>
              <a:t> </a:t>
            </a:r>
          </a:p>
        </p:txBody>
      </p:sp>
    </p:spTree>
    <p:extLst>
      <p:ext uri="{BB962C8B-B14F-4D97-AF65-F5344CB8AC3E}">
        <p14:creationId xmlns:p14="http://schemas.microsoft.com/office/powerpoint/2010/main" val="39880260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4BD38-2B1C-B797-7D5F-B3ABA6271FA2}"/>
              </a:ext>
            </a:extLst>
          </p:cNvPr>
          <p:cNvSpPr>
            <a:spLocks noGrp="1"/>
          </p:cNvSpPr>
          <p:nvPr>
            <p:ph type="title"/>
          </p:nvPr>
        </p:nvSpPr>
        <p:spPr/>
        <p:txBody>
          <a:bodyPr/>
          <a:lstStyle/>
          <a:p>
            <a:r>
              <a:rPr lang="en-US" dirty="0"/>
              <a:t>Photometric Image Formation?</a:t>
            </a:r>
          </a:p>
        </p:txBody>
      </p:sp>
      <p:sp>
        <p:nvSpPr>
          <p:cNvPr id="3" name="Content Placeholder 2">
            <a:extLst>
              <a:ext uri="{FF2B5EF4-FFF2-40B4-BE49-F238E27FC236}">
                <a16:creationId xmlns:a16="http://schemas.microsoft.com/office/drawing/2014/main" id="{02FD81AF-56E9-433B-4891-0B56C5952D12}"/>
              </a:ext>
            </a:extLst>
          </p:cNvPr>
          <p:cNvSpPr>
            <a:spLocks noGrp="1"/>
          </p:cNvSpPr>
          <p:nvPr>
            <p:ph idx="1"/>
          </p:nvPr>
        </p:nvSpPr>
        <p:spPr>
          <a:xfrm>
            <a:off x="808383" y="1595230"/>
            <a:ext cx="4460847" cy="4302650"/>
          </a:xfrm>
        </p:spPr>
        <p:txBody>
          <a:bodyPr>
            <a:normAutofit/>
          </a:bodyPr>
          <a:lstStyle/>
          <a:p>
            <a:r>
              <a:rPr lang="en-US" sz="2000" dirty="0"/>
              <a:t>In this course, we will learn how 3D geometric features in the world are projected into 2D features in an image (e.g., where are the 3D points projected in the 2D image?)</a:t>
            </a:r>
          </a:p>
          <a:p>
            <a:r>
              <a:rPr lang="en-US" sz="2000" dirty="0"/>
              <a:t>However, images are not composed of 2D features. Instead, they are made up of discrete color or intensity values. </a:t>
            </a:r>
          </a:p>
          <a:p>
            <a:r>
              <a:rPr lang="en-US" sz="2000" dirty="0"/>
              <a:t>Where do these values come from?</a:t>
            </a:r>
          </a:p>
        </p:txBody>
      </p:sp>
      <p:pic>
        <p:nvPicPr>
          <p:cNvPr id="9220" name="Picture 4" descr="Generated image">
            <a:extLst>
              <a:ext uri="{FF2B5EF4-FFF2-40B4-BE49-F238E27FC236}">
                <a16:creationId xmlns:a16="http://schemas.microsoft.com/office/drawing/2014/main" id="{E944C91A-4882-E624-FB62-304637AF9C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963" t="26015" r="2593" b="33834"/>
          <a:stretch>
            <a:fillRect/>
          </a:stretch>
        </p:blipFill>
        <p:spPr bwMode="auto">
          <a:xfrm>
            <a:off x="6023610" y="2580194"/>
            <a:ext cx="5292090" cy="27536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enerated image">
            <a:extLst>
              <a:ext uri="{FF2B5EF4-FFF2-40B4-BE49-F238E27FC236}">
                <a16:creationId xmlns:a16="http://schemas.microsoft.com/office/drawing/2014/main" id="{8471BD6F-9476-AD2B-6603-F92D7E29E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5" t="27564" r="53681" b="37314"/>
          <a:stretch>
            <a:fillRect/>
          </a:stretch>
        </p:blipFill>
        <p:spPr bwMode="auto">
          <a:xfrm>
            <a:off x="5462049" y="39264"/>
            <a:ext cx="5657850" cy="2575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498C69-D55F-CD70-AB65-CF156F76EE9A}"/>
              </a:ext>
            </a:extLst>
          </p:cNvPr>
          <p:cNvSpPr txBox="1"/>
          <p:nvPr/>
        </p:nvSpPr>
        <p:spPr>
          <a:xfrm>
            <a:off x="6115050" y="5333830"/>
            <a:ext cx="5200650" cy="307777"/>
          </a:xfrm>
          <a:prstGeom prst="rect">
            <a:avLst/>
          </a:prstGeom>
          <a:noFill/>
        </p:spPr>
        <p:txBody>
          <a:bodyPr wrap="square" rtlCol="0">
            <a:spAutoFit/>
          </a:bodyPr>
          <a:lstStyle/>
          <a:p>
            <a:pPr algn="ctr"/>
            <a:r>
              <a:rPr lang="en-US" sz="1400" dirty="0"/>
              <a:t>Illustration generated by ChatGPT. Is it good or not?</a:t>
            </a:r>
          </a:p>
        </p:txBody>
      </p:sp>
    </p:spTree>
    <p:extLst>
      <p:ext uri="{BB962C8B-B14F-4D97-AF65-F5344CB8AC3E}">
        <p14:creationId xmlns:p14="http://schemas.microsoft.com/office/powerpoint/2010/main" val="4037083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60904-EC86-BAD8-801B-1CBB1A38F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E53ACD-948F-CAF8-7AD1-A7FBFF633912}"/>
              </a:ext>
            </a:extLst>
          </p:cNvPr>
          <p:cNvSpPr>
            <a:spLocks noGrp="1"/>
          </p:cNvSpPr>
          <p:nvPr>
            <p:ph type="title"/>
          </p:nvPr>
        </p:nvSpPr>
        <p:spPr/>
        <p:txBody>
          <a:bodyPr/>
          <a:lstStyle/>
          <a:p>
            <a:r>
              <a:rPr lang="en-US" dirty="0"/>
              <a:t>Photometric Image Formation?</a:t>
            </a:r>
          </a:p>
        </p:txBody>
      </p:sp>
      <p:sp>
        <p:nvSpPr>
          <p:cNvPr id="3" name="Content Placeholder 2">
            <a:extLst>
              <a:ext uri="{FF2B5EF4-FFF2-40B4-BE49-F238E27FC236}">
                <a16:creationId xmlns:a16="http://schemas.microsoft.com/office/drawing/2014/main" id="{58B5248F-D408-0379-0A56-C1920C25AA40}"/>
              </a:ext>
            </a:extLst>
          </p:cNvPr>
          <p:cNvSpPr>
            <a:spLocks noGrp="1"/>
          </p:cNvSpPr>
          <p:nvPr>
            <p:ph idx="1"/>
          </p:nvPr>
        </p:nvSpPr>
        <p:spPr/>
        <p:txBody>
          <a:bodyPr>
            <a:normAutofit/>
          </a:bodyPr>
          <a:lstStyle/>
          <a:p>
            <a:r>
              <a:rPr lang="en-US" sz="2000" dirty="0">
                <a:latin typeface="+mj-lt"/>
              </a:rPr>
              <a:t>A simplified model of photometric image formation: Light is emitted by one or more light sources and is then reflected from an object’s surface. </a:t>
            </a:r>
          </a:p>
          <a:p>
            <a:r>
              <a:rPr lang="en-US" sz="2000" dirty="0">
                <a:latin typeface="+mj-lt"/>
              </a:rPr>
              <a:t>A portion of this light is directed towards the camera. This simplified model ignores multiple reflections, which often occur in real-world scenes.</a:t>
            </a:r>
          </a:p>
          <a:p>
            <a:r>
              <a:rPr lang="en-US" sz="2000" dirty="0">
                <a:latin typeface="+mj-lt"/>
              </a:rPr>
              <a:t>Optional reading: physically based rendering (e.g., </a:t>
            </a:r>
            <a:r>
              <a:rPr lang="en-US" sz="2000" dirty="0">
                <a:latin typeface="+mj-lt"/>
                <a:hlinkClick r:id="rId2"/>
              </a:rPr>
              <a:t>https://pbrt.org</a:t>
            </a:r>
            <a:r>
              <a:rPr lang="en-US" sz="2000" dirty="0">
                <a:latin typeface="+mj-lt"/>
              </a:rPr>
              <a:t>), if you are interested! </a:t>
            </a:r>
          </a:p>
        </p:txBody>
      </p:sp>
      <p:pic>
        <p:nvPicPr>
          <p:cNvPr id="5" name="Picture 4">
            <a:extLst>
              <a:ext uri="{FF2B5EF4-FFF2-40B4-BE49-F238E27FC236}">
                <a16:creationId xmlns:a16="http://schemas.microsoft.com/office/drawing/2014/main" id="{08F816CC-3D91-A959-ADF5-49CF9BD83F1B}"/>
              </a:ext>
            </a:extLst>
          </p:cNvPr>
          <p:cNvPicPr>
            <a:picLocks noChangeAspect="1"/>
          </p:cNvPicPr>
          <p:nvPr/>
        </p:nvPicPr>
        <p:blipFill>
          <a:blip r:embed="rId3"/>
          <a:stretch>
            <a:fillRect/>
          </a:stretch>
        </p:blipFill>
        <p:spPr>
          <a:xfrm>
            <a:off x="6096000" y="78694"/>
            <a:ext cx="4050523" cy="2332597"/>
          </a:xfrm>
          <a:prstGeom prst="rect">
            <a:avLst/>
          </a:prstGeom>
        </p:spPr>
      </p:pic>
      <p:pic>
        <p:nvPicPr>
          <p:cNvPr id="8196" name="Picture 4" descr="book cover">
            <a:extLst>
              <a:ext uri="{FF2B5EF4-FFF2-40B4-BE49-F238E27FC236}">
                <a16:creationId xmlns:a16="http://schemas.microsoft.com/office/drawing/2014/main" id="{17829494-7ACE-C4E7-B124-6D8D1DDFA3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717" y="2506446"/>
            <a:ext cx="3321413" cy="42728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718FBC-A754-9C30-50AE-A4890D1245C3}"/>
              </a:ext>
            </a:extLst>
          </p:cNvPr>
          <p:cNvSpPr txBox="1"/>
          <p:nvPr/>
        </p:nvSpPr>
        <p:spPr>
          <a:xfrm>
            <a:off x="10146523" y="425679"/>
            <a:ext cx="1691640" cy="1169551"/>
          </a:xfrm>
          <a:prstGeom prst="rect">
            <a:avLst/>
          </a:prstGeom>
          <a:noFill/>
        </p:spPr>
        <p:txBody>
          <a:bodyPr wrap="square" rtlCol="0">
            <a:spAutoFit/>
          </a:bodyPr>
          <a:lstStyle/>
          <a:p>
            <a:r>
              <a:rPr lang="en-US" sz="1400" dirty="0"/>
              <a:t>Image from Computer Vision: Algorithms and Applications, 2nd ed (Figure 2.14) </a:t>
            </a:r>
          </a:p>
        </p:txBody>
      </p:sp>
    </p:spTree>
    <p:extLst>
      <p:ext uri="{BB962C8B-B14F-4D97-AF65-F5344CB8AC3E}">
        <p14:creationId xmlns:p14="http://schemas.microsoft.com/office/powerpoint/2010/main" val="29259993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31E986-3118-199F-76A0-172B1544C8E4}"/>
              </a:ext>
            </a:extLst>
          </p:cNvPr>
          <p:cNvSpPr>
            <a:spLocks noGrp="1"/>
          </p:cNvSpPr>
          <p:nvPr>
            <p:ph type="title"/>
          </p:nvPr>
        </p:nvSpPr>
        <p:spPr>
          <a:xfrm>
            <a:off x="1394460" y="5591150"/>
            <a:ext cx="10623625" cy="896834"/>
          </a:xfrm>
        </p:spPr>
        <p:txBody>
          <a:bodyPr>
            <a:noAutofit/>
          </a:bodyPr>
          <a:lstStyle/>
          <a:p>
            <a:r>
              <a:rPr lang="en-US" sz="3600" dirty="0"/>
              <a:t>Pinhole Camera: The Simplest Type of Camera</a:t>
            </a:r>
          </a:p>
        </p:txBody>
      </p:sp>
      <p:pic>
        <p:nvPicPr>
          <p:cNvPr id="1026" name="Picture 2">
            <a:extLst>
              <a:ext uri="{FF2B5EF4-FFF2-40B4-BE49-F238E27FC236}">
                <a16:creationId xmlns:a16="http://schemas.microsoft.com/office/drawing/2014/main" id="{16BD6283-8BAA-FBF8-0B4D-7E0F36E112C0}"/>
              </a:ext>
            </a:extLst>
          </p:cNvPr>
          <p:cNvPicPr>
            <a:picLocks noGrp="1" noChangeAspect="1" noChangeArrowheads="1"/>
          </p:cNvPicPr>
          <p:nvPr>
            <p:ph type="pic" idx="10"/>
          </p:nvPr>
        </p:nvPicPr>
        <p:blipFill>
          <a:blip r:embed="rId2">
            <a:extLst>
              <a:ext uri="{28A0092B-C50C-407E-A947-70E740481C1C}">
                <a14:useLocalDpi xmlns:a14="http://schemas.microsoft.com/office/drawing/2010/main" val="0"/>
              </a:ext>
            </a:extLst>
          </a:blip>
          <a:srcRect l="2183" r="218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42CB84A-1A7A-E70D-7E5B-761219B5297E}"/>
              </a:ext>
            </a:extLst>
          </p:cNvPr>
          <p:cNvSpPr txBox="1"/>
          <p:nvPr/>
        </p:nvSpPr>
        <p:spPr>
          <a:xfrm>
            <a:off x="4459358" y="5307496"/>
            <a:ext cx="7284406" cy="276999"/>
          </a:xfrm>
          <a:prstGeom prst="rect">
            <a:avLst/>
          </a:prstGeom>
          <a:noFill/>
        </p:spPr>
        <p:txBody>
          <a:bodyPr wrap="square" rtlCol="0">
            <a:spAutoFit/>
          </a:bodyPr>
          <a:lstStyle/>
          <a:p>
            <a:pPr algn="ctr"/>
            <a:r>
              <a:rPr lang="en-US" sz="1200" dirty="0"/>
              <a:t>Source: </a:t>
            </a:r>
            <a:r>
              <a:rPr lang="en-US" sz="1200" dirty="0">
                <a:hlinkClick r:id="rId3"/>
              </a:rPr>
              <a:t>https://en.wikipedia.org/wiki/Photography</a:t>
            </a:r>
            <a:r>
              <a:rPr lang="en-US" sz="1200" dirty="0"/>
              <a:t> </a:t>
            </a:r>
          </a:p>
        </p:txBody>
      </p:sp>
    </p:spTree>
    <p:extLst>
      <p:ext uri="{BB962C8B-B14F-4D97-AF65-F5344CB8AC3E}">
        <p14:creationId xmlns:p14="http://schemas.microsoft.com/office/powerpoint/2010/main" val="4049780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5E20-B95B-D406-D73A-8FCBA38978AF}"/>
              </a:ext>
            </a:extLst>
          </p:cNvPr>
          <p:cNvSpPr>
            <a:spLocks noGrp="1"/>
          </p:cNvSpPr>
          <p:nvPr>
            <p:ph type="title"/>
          </p:nvPr>
        </p:nvSpPr>
        <p:spPr/>
        <p:txBody>
          <a:bodyPr/>
          <a:lstStyle/>
          <a:p>
            <a:r>
              <a:rPr lang="en-US" dirty="0"/>
              <a:t>How Does a Real Camera Work?</a:t>
            </a:r>
          </a:p>
        </p:txBody>
      </p:sp>
      <p:sp>
        <p:nvSpPr>
          <p:cNvPr id="3" name="Content Placeholder 2">
            <a:extLst>
              <a:ext uri="{FF2B5EF4-FFF2-40B4-BE49-F238E27FC236}">
                <a16:creationId xmlns:a16="http://schemas.microsoft.com/office/drawing/2014/main" id="{722FCC83-F635-0CC3-DCE6-F3213BDCA33C}"/>
              </a:ext>
            </a:extLst>
          </p:cNvPr>
          <p:cNvSpPr>
            <a:spLocks noGrp="1"/>
          </p:cNvSpPr>
          <p:nvPr>
            <p:ph idx="1"/>
          </p:nvPr>
        </p:nvSpPr>
        <p:spPr>
          <a:xfrm>
            <a:off x="808383" y="1595230"/>
            <a:ext cx="4732446" cy="3821596"/>
          </a:xfrm>
        </p:spPr>
        <p:txBody>
          <a:bodyPr>
            <a:noAutofit/>
          </a:bodyPr>
          <a:lstStyle/>
          <a:p>
            <a:r>
              <a:rPr lang="en-US" sz="2000" dirty="0">
                <a:latin typeface="+mj-lt"/>
              </a:rPr>
              <a:t>In a real camera, images are created when light falls on a surface sensitive to light.</a:t>
            </a:r>
          </a:p>
          <a:p>
            <a:pPr lvl="1"/>
            <a:r>
              <a:rPr lang="en-US" sz="2000" dirty="0"/>
              <a:t>Film camera: film</a:t>
            </a:r>
          </a:p>
          <a:p>
            <a:pPr lvl="1"/>
            <a:r>
              <a:rPr lang="en-US" sz="2000" dirty="0"/>
              <a:t>Digital camera: sensor or Charge-Coupled Device (CCD).</a:t>
            </a:r>
          </a:p>
          <a:p>
            <a:r>
              <a:rPr lang="en-US" sz="2000" dirty="0">
                <a:latin typeface="+mj-lt"/>
              </a:rPr>
              <a:t>In the real world, when light from a light source reaches an object, it is reflected in many directions. However, only one ray travels in the direction of the camera and hits the film's surface or the CCD, as illustrated.</a:t>
            </a:r>
          </a:p>
        </p:txBody>
      </p:sp>
      <p:pic>
        <p:nvPicPr>
          <p:cNvPr id="4098" name="Picture 2">
            <a:extLst>
              <a:ext uri="{FF2B5EF4-FFF2-40B4-BE49-F238E27FC236}">
                <a16:creationId xmlns:a16="http://schemas.microsoft.com/office/drawing/2014/main" id="{09CACE0A-3719-8EA8-6B2D-803AA52A7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6455" y="246490"/>
            <a:ext cx="6743700" cy="469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315681-2AF3-72E3-F789-5EE706DD0895}"/>
              </a:ext>
            </a:extLst>
          </p:cNvPr>
          <p:cNvSpPr txBox="1"/>
          <p:nvPr/>
        </p:nvSpPr>
        <p:spPr>
          <a:xfrm>
            <a:off x="5932170" y="5143500"/>
            <a:ext cx="6057900" cy="523220"/>
          </a:xfrm>
          <a:prstGeom prst="rect">
            <a:avLst/>
          </a:prstGeom>
          <a:noFill/>
        </p:spPr>
        <p:txBody>
          <a:bodyPr wrap="square" rtlCol="0">
            <a:spAutoFit/>
          </a:bodyPr>
          <a:lstStyle/>
          <a:p>
            <a:r>
              <a:rPr lang="en-US" sz="1400" dirty="0"/>
              <a:t>Image source: </a:t>
            </a:r>
            <a:r>
              <a:rPr lang="en-US" sz="1400" dirty="0">
                <a:hlinkClick r:id="rId3"/>
              </a:rPr>
              <a:t>https://www.scratchapixel.com/lessons/3d-basic-rendering/3d-viewing-pinhole-camera/how-pinhole-camera-works-part-1.html</a:t>
            </a:r>
            <a:r>
              <a:rPr lang="en-US" sz="1400" dirty="0"/>
              <a:t> </a:t>
            </a:r>
          </a:p>
        </p:txBody>
      </p:sp>
    </p:spTree>
    <p:extLst>
      <p:ext uri="{BB962C8B-B14F-4D97-AF65-F5344CB8AC3E}">
        <p14:creationId xmlns:p14="http://schemas.microsoft.com/office/powerpoint/2010/main" val="144543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unn Template">
  <a:themeElements>
    <a:clrScheme name="Custom 6">
      <a:dk1>
        <a:sysClr val="windowText" lastClr="000000"/>
      </a:dk1>
      <a:lt1>
        <a:sysClr val="window" lastClr="FFFFFF"/>
      </a:lt1>
      <a:dk2>
        <a:srgbClr val="0033A0"/>
      </a:dk2>
      <a:lt2>
        <a:srgbClr val="FFFFFF"/>
      </a:lt2>
      <a:accent1>
        <a:srgbClr val="0033A0"/>
      </a:accent1>
      <a:accent2>
        <a:srgbClr val="FFD700"/>
      </a:accent2>
      <a:accent3>
        <a:srgbClr val="84BD00"/>
      </a:accent3>
      <a:accent4>
        <a:srgbClr val="0000FF"/>
      </a:accent4>
      <a:accent5>
        <a:srgbClr val="7C878E"/>
      </a:accent5>
      <a:accent6>
        <a:srgbClr val="0C2340"/>
      </a:accent6>
      <a:hlink>
        <a:srgbClr val="0033A0"/>
      </a:hlink>
      <a:folHlink>
        <a:srgbClr val="FFA300"/>
      </a:folHlink>
    </a:clrScheme>
    <a:fontScheme name="Custom 1">
      <a:majorFont>
        <a:latin typeface="Helvetica"/>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SU PPP Template_2017" id="{31B53F0E-9D1C-40FC-9BB3-7EBF213B4256}" vid="{11314852-FB83-4289-8647-3B4FBE5FD8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SDSU PPP Template_2017</Template>
  <TotalTime>3537</TotalTime>
  <Words>1962</Words>
  <Application>Microsoft Macintosh PowerPoint</Application>
  <PresentationFormat>Widescreen</PresentationFormat>
  <Paragraphs>193</Paragraphs>
  <Slides>41</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Cambria Math</vt:lpstr>
      <vt:lpstr>Garamond</vt:lpstr>
      <vt:lpstr>Helvetica</vt:lpstr>
      <vt:lpstr>Wingdings</vt:lpstr>
      <vt:lpstr>Dunn Template</vt:lpstr>
      <vt:lpstr>CSC 422/522 Computer Vision and  Pattern Recognition</vt:lpstr>
      <vt:lpstr>Today</vt:lpstr>
      <vt:lpstr>Brief Introduction: Rendering</vt:lpstr>
      <vt:lpstr>Definition</vt:lpstr>
      <vt:lpstr>Example: How Rendering Works in Games</vt:lpstr>
      <vt:lpstr>Photometric Image Formation?</vt:lpstr>
      <vt:lpstr>Photometric Image Formation?</vt:lpstr>
      <vt:lpstr>Pinhole Camera: The Simplest Type of Camera</vt:lpstr>
      <vt:lpstr>How Does a Real Camera Work?</vt:lpstr>
      <vt:lpstr>Pinhole Cameras</vt:lpstr>
      <vt:lpstr>Pinhole Cameras</vt:lpstr>
      <vt:lpstr>A Virtual Pinhole Camera Model (Part 1)</vt:lpstr>
      <vt:lpstr>A Virtual Pinhole Camera Model (Part 2)</vt:lpstr>
      <vt:lpstr>A Virtual Pinhole Camera Model (Part 3)</vt:lpstr>
      <vt:lpstr>Perspective Projection of a 3D Point </vt:lpstr>
      <vt:lpstr>Goal: Compute the Location on Image Plane</vt:lpstr>
      <vt:lpstr>Using the Similarity of Triangles </vt:lpstr>
      <vt:lpstr>Conversion to Pixels</vt:lpstr>
      <vt:lpstr>Convention of Image Coordinate System (e.g., in OpenCV)</vt:lpstr>
      <vt:lpstr>The Full Equation from 3D Point to Pixel</vt:lpstr>
      <vt:lpstr>Can we obtain a more concise equation? </vt:lpstr>
      <vt:lpstr>The Intrinsic Matrix K</vt:lpstr>
      <vt:lpstr>World-to-Camera Transformation</vt:lpstr>
      <vt:lpstr>Camera and World Coordinate Systems</vt:lpstr>
      <vt:lpstr>Why need different coordinate systems?</vt:lpstr>
      <vt:lpstr>Let’s start with transformations in 2D space…</vt:lpstr>
      <vt:lpstr>2D Rotation</vt:lpstr>
      <vt:lpstr>2D Translation</vt:lpstr>
      <vt:lpstr>Introducing... Homogeneous Coordinates!</vt:lpstr>
      <vt:lpstr>2D Translation Using Homogenous Coordinates</vt:lpstr>
      <vt:lpstr>2D Translation Using Homogenous Coordinates</vt:lpstr>
      <vt:lpstr>2D Rotation Using Homogenous Coordinates</vt:lpstr>
      <vt:lpstr>2D Transformation Matrix (Rotation + Translation) “T”, Using Homogenous Coordinates</vt:lpstr>
      <vt:lpstr>Extension to n-Dimensional Space</vt:lpstr>
      <vt:lpstr>In 3D Space: World-to-Camera Transformation</vt:lpstr>
      <vt:lpstr>In 3D Space: World-to-Camera Transformation</vt:lpstr>
      <vt:lpstr>Putting It All Together: Forward Projection</vt:lpstr>
      <vt:lpstr>Forward Projection</vt:lpstr>
      <vt:lpstr>Combining Extrinsic and Intrinsic Matrices</vt:lpstr>
      <vt:lpstr>Projection Matrix P</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Campus Conversations</dc:title>
  <dc:creator>Dragt, Kellee</dc:creator>
  <cp:lastModifiedBy>Lian, Ruyi</cp:lastModifiedBy>
  <cp:revision>293</cp:revision>
  <cp:lastPrinted>2017-12-11T22:37:16Z</cp:lastPrinted>
  <dcterms:created xsi:type="dcterms:W3CDTF">2017-12-07T20:59:30Z</dcterms:created>
  <dcterms:modified xsi:type="dcterms:W3CDTF">2026-01-15T18:26:24Z</dcterms:modified>
</cp:coreProperties>
</file>